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89" r:id="rId3"/>
    <p:sldId id="273" r:id="rId4"/>
    <p:sldId id="277" r:id="rId5"/>
    <p:sldId id="275" r:id="rId6"/>
    <p:sldId id="291" r:id="rId7"/>
    <p:sldId id="292" r:id="rId8"/>
    <p:sldId id="290" r:id="rId9"/>
    <p:sldId id="276" r:id="rId10"/>
    <p:sldId id="278" r:id="rId11"/>
    <p:sldId id="279" r:id="rId12"/>
    <p:sldId id="280" r:id="rId13"/>
    <p:sldId id="281" r:id="rId14"/>
    <p:sldId id="282" r:id="rId15"/>
    <p:sldId id="283" r:id="rId16"/>
    <p:sldId id="284" r:id="rId17"/>
    <p:sldId id="285" r:id="rId18"/>
    <p:sldId id="286" r:id="rId19"/>
    <p:sldId id="287" r:id="rId20"/>
    <p:sldId id="258" r:id="rId21"/>
    <p:sldId id="288" r:id="rId22"/>
    <p:sldId id="293" r:id="rId23"/>
    <p:sldId id="272"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CBD8"/>
    <a:srgbClr val="0096B8"/>
    <a:srgbClr val="009C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94648"/>
  </p:normalViewPr>
  <p:slideViewPr>
    <p:cSldViewPr snapToGrid="0" snapToObjects="1">
      <p:cViewPr varScale="1">
        <p:scale>
          <a:sx n="60" d="100"/>
          <a:sy n="60" d="100"/>
        </p:scale>
        <p:origin x="8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E2A638-9381-E248-A0A4-7EB21971407F}" type="datetimeFigureOut">
              <a:rPr lang="it-IT" smtClean="0"/>
              <a:t>20/07/2023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24CCD-5675-7947-8483-B39A485FAD96}" type="slidenum">
              <a:rPr lang="it-IT" smtClean="0"/>
              <a:t>‹N›</a:t>
            </a:fld>
            <a:endParaRPr lang="it-IT"/>
          </a:p>
        </p:txBody>
      </p:sp>
    </p:spTree>
    <p:extLst>
      <p:ext uri="{BB962C8B-B14F-4D97-AF65-F5344CB8AC3E}">
        <p14:creationId xmlns:p14="http://schemas.microsoft.com/office/powerpoint/2010/main" val="2466090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69A048-C0C9-A84D-A462-E3B74CCD0A1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CE038C7-B8BD-8F43-9FFF-BC6BBB80D4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C80FF79-0388-654B-BCED-7FA029BF5B1D}"/>
              </a:ext>
            </a:extLst>
          </p:cNvPr>
          <p:cNvSpPr>
            <a:spLocks noGrp="1"/>
          </p:cNvSpPr>
          <p:nvPr>
            <p:ph type="dt" sz="half" idx="10"/>
          </p:nvPr>
        </p:nvSpPr>
        <p:spPr/>
        <p:txBody>
          <a:bodyPr/>
          <a:lstStyle/>
          <a:p>
            <a:fld id="{E2EC280D-DBD2-1F4A-AE3D-CFE88CB3BE47}" type="datetime1">
              <a:rPr lang="it-IT" smtClean="0"/>
              <a:t>20/07/2023</a:t>
            </a:fld>
            <a:endParaRPr lang="it-IT"/>
          </a:p>
        </p:txBody>
      </p:sp>
      <p:sp>
        <p:nvSpPr>
          <p:cNvPr id="5" name="Segnaposto piè di pagina 4">
            <a:extLst>
              <a:ext uri="{FF2B5EF4-FFF2-40B4-BE49-F238E27FC236}">
                <a16:creationId xmlns:a16="http://schemas.microsoft.com/office/drawing/2014/main" id="{D0DE1E9F-A0DE-B64F-A70B-EEFD9B7D88D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F46983E-616D-E04D-902C-D6317AFD0439}"/>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1897348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10CC61-589D-1F45-9950-684257D5369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ADBB8E-B930-8341-8A90-D216F733744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6007CC6-5C94-424C-B99C-FC7B326009CC}"/>
              </a:ext>
            </a:extLst>
          </p:cNvPr>
          <p:cNvSpPr>
            <a:spLocks noGrp="1"/>
          </p:cNvSpPr>
          <p:nvPr>
            <p:ph type="dt" sz="half" idx="10"/>
          </p:nvPr>
        </p:nvSpPr>
        <p:spPr/>
        <p:txBody>
          <a:bodyPr/>
          <a:lstStyle/>
          <a:p>
            <a:fld id="{6080C8E8-2053-1447-81D6-16C2B2E48E00}" type="datetime1">
              <a:rPr lang="it-IT" smtClean="0"/>
              <a:t>20/07/2023</a:t>
            </a:fld>
            <a:endParaRPr lang="it-IT"/>
          </a:p>
        </p:txBody>
      </p:sp>
      <p:sp>
        <p:nvSpPr>
          <p:cNvPr id="5" name="Segnaposto piè di pagina 4">
            <a:extLst>
              <a:ext uri="{FF2B5EF4-FFF2-40B4-BE49-F238E27FC236}">
                <a16:creationId xmlns:a16="http://schemas.microsoft.com/office/drawing/2014/main" id="{FF46133E-09B3-764F-A35E-BF3702BFB15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58E34D5-3F42-A248-91C8-B433FE3B471D}"/>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1133130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B07D654-1BB4-A64E-876A-BEA7033EDE0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3EAC83E-4719-8F46-B626-B6DBA3232064}"/>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D0FDD3F-DD39-414A-A1C0-2771110C31C7}"/>
              </a:ext>
            </a:extLst>
          </p:cNvPr>
          <p:cNvSpPr>
            <a:spLocks noGrp="1"/>
          </p:cNvSpPr>
          <p:nvPr>
            <p:ph type="dt" sz="half" idx="10"/>
          </p:nvPr>
        </p:nvSpPr>
        <p:spPr/>
        <p:txBody>
          <a:bodyPr/>
          <a:lstStyle/>
          <a:p>
            <a:fld id="{10D30D2F-AD29-2D44-B7BC-EABE3AD0CEB4}" type="datetime1">
              <a:rPr lang="it-IT" smtClean="0"/>
              <a:t>20/07/2023</a:t>
            </a:fld>
            <a:endParaRPr lang="it-IT"/>
          </a:p>
        </p:txBody>
      </p:sp>
      <p:sp>
        <p:nvSpPr>
          <p:cNvPr id="5" name="Segnaposto piè di pagina 4">
            <a:extLst>
              <a:ext uri="{FF2B5EF4-FFF2-40B4-BE49-F238E27FC236}">
                <a16:creationId xmlns:a16="http://schemas.microsoft.com/office/drawing/2014/main" id="{D7719F95-B96E-8D4C-AE85-A2AC4790145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D46762A-9F06-E841-803C-B9625C016230}"/>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1664305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1330A2-75D8-384E-A82D-FF64934A56D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65A0B4C-8549-7345-9E11-92E55BDF8CD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A7BCA6F-1303-6F44-8FC4-A38C8C8719ED}"/>
              </a:ext>
            </a:extLst>
          </p:cNvPr>
          <p:cNvSpPr>
            <a:spLocks noGrp="1"/>
          </p:cNvSpPr>
          <p:nvPr>
            <p:ph type="dt" sz="half" idx="10"/>
          </p:nvPr>
        </p:nvSpPr>
        <p:spPr/>
        <p:txBody>
          <a:bodyPr/>
          <a:lstStyle/>
          <a:p>
            <a:fld id="{97A66786-F7DA-F54C-9225-D553A5C4D32B}" type="datetime1">
              <a:rPr lang="it-IT" smtClean="0"/>
              <a:t>20/07/2023</a:t>
            </a:fld>
            <a:endParaRPr lang="it-IT"/>
          </a:p>
        </p:txBody>
      </p:sp>
      <p:sp>
        <p:nvSpPr>
          <p:cNvPr id="5" name="Segnaposto piè di pagina 4">
            <a:extLst>
              <a:ext uri="{FF2B5EF4-FFF2-40B4-BE49-F238E27FC236}">
                <a16:creationId xmlns:a16="http://schemas.microsoft.com/office/drawing/2014/main" id="{F723CA99-4E7D-4D4B-B753-A741939090A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DCBD503-19A1-BC41-B235-7DEDEBC77EC5}"/>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793064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499C2B-37FD-254D-99F9-658662D3177A}"/>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745298F-FC46-9147-A617-559888A7C9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619B76A-D515-6C45-A457-F2D1FE10E359}"/>
              </a:ext>
            </a:extLst>
          </p:cNvPr>
          <p:cNvSpPr>
            <a:spLocks noGrp="1"/>
          </p:cNvSpPr>
          <p:nvPr>
            <p:ph type="dt" sz="half" idx="10"/>
          </p:nvPr>
        </p:nvSpPr>
        <p:spPr/>
        <p:txBody>
          <a:bodyPr/>
          <a:lstStyle/>
          <a:p>
            <a:fld id="{F88FEFC5-6EF3-3241-A7E9-855B3A8B05E7}" type="datetime1">
              <a:rPr lang="it-IT" smtClean="0"/>
              <a:t>20/07/2023</a:t>
            </a:fld>
            <a:endParaRPr lang="it-IT"/>
          </a:p>
        </p:txBody>
      </p:sp>
      <p:sp>
        <p:nvSpPr>
          <p:cNvPr id="5" name="Segnaposto piè di pagina 4">
            <a:extLst>
              <a:ext uri="{FF2B5EF4-FFF2-40B4-BE49-F238E27FC236}">
                <a16:creationId xmlns:a16="http://schemas.microsoft.com/office/drawing/2014/main" id="{2AC215A4-C873-E444-9925-7A0E2488DD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0A4765B-0996-8A46-AE06-76E997D13DCF}"/>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2043433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700DC1-7055-DE47-82AB-C126F3C861F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1D51954-7535-EE4C-A99A-9DA8D7A7CB2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BA23A99-272A-F545-A409-852F7BC6E8DF}"/>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4B0F7165-7653-C847-BF7B-6206DAECA9D0}"/>
              </a:ext>
            </a:extLst>
          </p:cNvPr>
          <p:cNvSpPr>
            <a:spLocks noGrp="1"/>
          </p:cNvSpPr>
          <p:nvPr>
            <p:ph type="dt" sz="half" idx="10"/>
          </p:nvPr>
        </p:nvSpPr>
        <p:spPr/>
        <p:txBody>
          <a:bodyPr/>
          <a:lstStyle/>
          <a:p>
            <a:fld id="{76EAA603-E823-DC4C-A732-6FD104B78FA1}" type="datetime1">
              <a:rPr lang="it-IT" smtClean="0"/>
              <a:t>20/07/2023</a:t>
            </a:fld>
            <a:endParaRPr lang="it-IT"/>
          </a:p>
        </p:txBody>
      </p:sp>
      <p:sp>
        <p:nvSpPr>
          <p:cNvPr id="6" name="Segnaposto piè di pagina 5">
            <a:extLst>
              <a:ext uri="{FF2B5EF4-FFF2-40B4-BE49-F238E27FC236}">
                <a16:creationId xmlns:a16="http://schemas.microsoft.com/office/drawing/2014/main" id="{757AD024-EC50-934E-8C5F-9FAD5CECCEE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75EF8EA-AEF7-7D44-A542-87954F9218D2}"/>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2249989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8F9F92-577C-7E49-8E4D-C1DA15274F9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1D537EC-112B-E14E-8733-D03BBBA742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7D91EDA-C91D-CE45-A28C-AF3222D999D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9352375-C1FC-AC4A-88E0-615E806FC5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84DA7BB-5441-C84A-93B1-943C42D852E6}"/>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F4514EB-DEEC-DA41-A8AC-1B7D2DF76C99}"/>
              </a:ext>
            </a:extLst>
          </p:cNvPr>
          <p:cNvSpPr>
            <a:spLocks noGrp="1"/>
          </p:cNvSpPr>
          <p:nvPr>
            <p:ph type="dt" sz="half" idx="10"/>
          </p:nvPr>
        </p:nvSpPr>
        <p:spPr/>
        <p:txBody>
          <a:bodyPr/>
          <a:lstStyle/>
          <a:p>
            <a:fld id="{27B02E38-8A03-8944-BEB5-B37236339C07}" type="datetime1">
              <a:rPr lang="it-IT" smtClean="0"/>
              <a:t>20/07/2023</a:t>
            </a:fld>
            <a:endParaRPr lang="it-IT"/>
          </a:p>
        </p:txBody>
      </p:sp>
      <p:sp>
        <p:nvSpPr>
          <p:cNvPr id="8" name="Segnaposto piè di pagina 7">
            <a:extLst>
              <a:ext uri="{FF2B5EF4-FFF2-40B4-BE49-F238E27FC236}">
                <a16:creationId xmlns:a16="http://schemas.microsoft.com/office/drawing/2014/main" id="{C392C01A-ED2C-144D-A682-C95B7A5BC42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9AD5DF2-AC53-4E41-9255-0F1C0E408C24}"/>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1763710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D2A602-8D85-3142-A2F1-852396E4467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2FBB0FD-13B5-3143-8A7D-D6ED4414D8FD}"/>
              </a:ext>
            </a:extLst>
          </p:cNvPr>
          <p:cNvSpPr>
            <a:spLocks noGrp="1"/>
          </p:cNvSpPr>
          <p:nvPr>
            <p:ph type="dt" sz="half" idx="10"/>
          </p:nvPr>
        </p:nvSpPr>
        <p:spPr/>
        <p:txBody>
          <a:bodyPr/>
          <a:lstStyle/>
          <a:p>
            <a:fld id="{FCB11CB0-0E45-634D-ABA8-5DC7EEA14D31}" type="datetime1">
              <a:rPr lang="it-IT" smtClean="0"/>
              <a:t>20/07/2023</a:t>
            </a:fld>
            <a:endParaRPr lang="it-IT"/>
          </a:p>
        </p:txBody>
      </p:sp>
      <p:sp>
        <p:nvSpPr>
          <p:cNvPr id="4" name="Segnaposto piè di pagina 3">
            <a:extLst>
              <a:ext uri="{FF2B5EF4-FFF2-40B4-BE49-F238E27FC236}">
                <a16:creationId xmlns:a16="http://schemas.microsoft.com/office/drawing/2014/main" id="{CC0F40D4-3AB6-7F48-87D7-9BD477038A9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63451D95-D7DC-0545-B1E0-13AA9EFF0F6A}"/>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527704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687643D-0385-7A45-A740-C78FFAEF3AF5}"/>
              </a:ext>
            </a:extLst>
          </p:cNvPr>
          <p:cNvSpPr>
            <a:spLocks noGrp="1"/>
          </p:cNvSpPr>
          <p:nvPr>
            <p:ph type="dt" sz="half" idx="10"/>
          </p:nvPr>
        </p:nvSpPr>
        <p:spPr/>
        <p:txBody>
          <a:bodyPr/>
          <a:lstStyle/>
          <a:p>
            <a:fld id="{758B497A-ADD6-7A46-B1D7-2A3A8E5656E2}" type="datetime1">
              <a:rPr lang="it-IT" smtClean="0"/>
              <a:t>20/07/2023</a:t>
            </a:fld>
            <a:endParaRPr lang="it-IT"/>
          </a:p>
        </p:txBody>
      </p:sp>
      <p:sp>
        <p:nvSpPr>
          <p:cNvPr id="3" name="Segnaposto piè di pagina 2">
            <a:extLst>
              <a:ext uri="{FF2B5EF4-FFF2-40B4-BE49-F238E27FC236}">
                <a16:creationId xmlns:a16="http://schemas.microsoft.com/office/drawing/2014/main" id="{1A93E0F2-8B34-4848-86CB-31F06ECD8E0C}"/>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BA309F9-A231-494B-AA42-CD599AD6477C}"/>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1528108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CC5BB9-624F-954A-AE41-F25937F4838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4122C45-E67A-EC44-A18D-8A4DF29DC8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C48D217-D39C-B344-A51F-D3A4019D74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BCE35E1-8CF3-4449-A639-BA52ADFAFAC9}"/>
              </a:ext>
            </a:extLst>
          </p:cNvPr>
          <p:cNvSpPr>
            <a:spLocks noGrp="1"/>
          </p:cNvSpPr>
          <p:nvPr>
            <p:ph type="dt" sz="half" idx="10"/>
          </p:nvPr>
        </p:nvSpPr>
        <p:spPr/>
        <p:txBody>
          <a:bodyPr/>
          <a:lstStyle/>
          <a:p>
            <a:fld id="{72066CBB-84C5-F045-8EDE-475BCB2DB79B}" type="datetime1">
              <a:rPr lang="it-IT" smtClean="0"/>
              <a:t>20/07/2023</a:t>
            </a:fld>
            <a:endParaRPr lang="it-IT"/>
          </a:p>
        </p:txBody>
      </p:sp>
      <p:sp>
        <p:nvSpPr>
          <p:cNvPr id="6" name="Segnaposto piè di pagina 5">
            <a:extLst>
              <a:ext uri="{FF2B5EF4-FFF2-40B4-BE49-F238E27FC236}">
                <a16:creationId xmlns:a16="http://schemas.microsoft.com/office/drawing/2014/main" id="{5533D3E3-58DF-4846-B889-5DB9D13EB3C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D3CBC23-A9B4-B74B-A75C-0D7F1ACE57BA}"/>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3959973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67A5B0-FF63-CF47-8D45-4FF108A75BB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A1FAB528-04FD-C04B-9BE3-9618FD2930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707C0ADF-FE0A-2B49-8D07-4AE15FA8C9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E1891267-B0C2-074F-AE37-227B3FBF3819}"/>
              </a:ext>
            </a:extLst>
          </p:cNvPr>
          <p:cNvSpPr>
            <a:spLocks noGrp="1"/>
          </p:cNvSpPr>
          <p:nvPr>
            <p:ph type="dt" sz="half" idx="10"/>
          </p:nvPr>
        </p:nvSpPr>
        <p:spPr/>
        <p:txBody>
          <a:bodyPr/>
          <a:lstStyle/>
          <a:p>
            <a:fld id="{7FD7CEF0-090D-EA48-A737-40D908FC4F31}" type="datetime1">
              <a:rPr lang="it-IT" smtClean="0"/>
              <a:t>20/07/2023</a:t>
            </a:fld>
            <a:endParaRPr lang="it-IT"/>
          </a:p>
        </p:txBody>
      </p:sp>
      <p:sp>
        <p:nvSpPr>
          <p:cNvPr id="6" name="Segnaposto piè di pagina 5">
            <a:extLst>
              <a:ext uri="{FF2B5EF4-FFF2-40B4-BE49-F238E27FC236}">
                <a16:creationId xmlns:a16="http://schemas.microsoft.com/office/drawing/2014/main" id="{4EA49E79-F6CF-1046-AF73-DD8722F8F03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26C5314-0DCD-2F40-B0FC-DE265C406FE8}"/>
              </a:ext>
            </a:extLst>
          </p:cNvPr>
          <p:cNvSpPr>
            <a:spLocks noGrp="1"/>
          </p:cNvSpPr>
          <p:nvPr>
            <p:ph type="sldNum" sz="quarter" idx="12"/>
          </p:nvPr>
        </p:nvSpPr>
        <p:spPr/>
        <p:txBody>
          <a:bodyPr/>
          <a:lstStyle/>
          <a:p>
            <a:fld id="{40F8EFA0-BDE7-C745-9AAA-64B2A6F28B1E}" type="slidenum">
              <a:rPr lang="it-IT" smtClean="0"/>
              <a:t>‹N›</a:t>
            </a:fld>
            <a:endParaRPr lang="it-IT"/>
          </a:p>
        </p:txBody>
      </p:sp>
    </p:spTree>
    <p:extLst>
      <p:ext uri="{BB962C8B-B14F-4D97-AF65-F5344CB8AC3E}">
        <p14:creationId xmlns:p14="http://schemas.microsoft.com/office/powerpoint/2010/main" val="4130131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888E858-E4D2-B74E-B67E-67F2A5698C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C5A7E7C-F2E6-F846-951C-0D350E4302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B617B1D-81E1-3F4F-A276-B9FDB7E931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4DF00-01FD-AC4F-BFDB-C08DBF7B6168}" type="datetime1">
              <a:rPr lang="it-IT" smtClean="0"/>
              <a:t>20/07/2023</a:t>
            </a:fld>
            <a:endParaRPr lang="it-IT"/>
          </a:p>
        </p:txBody>
      </p:sp>
      <p:sp>
        <p:nvSpPr>
          <p:cNvPr id="5" name="Segnaposto piè di pagina 4">
            <a:extLst>
              <a:ext uri="{FF2B5EF4-FFF2-40B4-BE49-F238E27FC236}">
                <a16:creationId xmlns:a16="http://schemas.microsoft.com/office/drawing/2014/main" id="{E3E2112E-28DF-6D44-9AB0-E574ABAD87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DDDC061-680F-7B44-92C6-7634138115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F8EFA0-BDE7-C745-9AAA-64B2A6F28B1E}" type="slidenum">
              <a:rPr lang="it-IT" smtClean="0"/>
              <a:t>‹N›</a:t>
            </a:fld>
            <a:endParaRPr lang="it-IT"/>
          </a:p>
        </p:txBody>
      </p:sp>
    </p:spTree>
    <p:extLst>
      <p:ext uri="{BB962C8B-B14F-4D97-AF65-F5344CB8AC3E}">
        <p14:creationId xmlns:p14="http://schemas.microsoft.com/office/powerpoint/2010/main" val="153920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21.svg"/><Relationship Id="rId5" Type="http://schemas.openxmlformats.org/officeDocument/2006/relationships/image" Target="../media/image5.png"/><Relationship Id="rId10" Type="http://schemas.openxmlformats.org/officeDocument/2006/relationships/image" Target="../media/image20.png"/><Relationship Id="rId4" Type="http://schemas.openxmlformats.org/officeDocument/2006/relationships/image" Target="../media/image3.png"/><Relationship Id="rId9" Type="http://schemas.openxmlformats.org/officeDocument/2006/relationships/image" Target="../media/image19.sv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23.sv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4.emf"/><Relationship Id="rId5" Type="http://schemas.openxmlformats.org/officeDocument/2006/relationships/package" Target="../embeddings/Microsoft_Excel_Worksheet.xlsx"/><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image" Target="../media/image30.jpeg"/><Relationship Id="rId3" Type="http://schemas.openxmlformats.org/officeDocument/2006/relationships/image" Target="../media/image2.png"/><Relationship Id="rId7" Type="http://schemas.openxmlformats.org/officeDocument/2006/relationships/image" Target="../media/image7.png"/><Relationship Id="rId12" Type="http://schemas.openxmlformats.org/officeDocument/2006/relationships/image" Target="../media/image29.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28.jpeg"/><Relationship Id="rId5" Type="http://schemas.openxmlformats.org/officeDocument/2006/relationships/image" Target="../media/image5.png"/><Relationship Id="rId10" Type="http://schemas.openxmlformats.org/officeDocument/2006/relationships/image" Target="../media/image27.jpeg"/><Relationship Id="rId4" Type="http://schemas.openxmlformats.org/officeDocument/2006/relationships/image" Target="../media/image3.png"/><Relationship Id="rId9" Type="http://schemas.openxmlformats.org/officeDocument/2006/relationships/image" Target="../media/image26.jpeg"/><Relationship Id="rId14" Type="http://schemas.openxmlformats.org/officeDocument/2006/relationships/image" Target="../media/image31.jpe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png"/><Relationship Id="rId15" Type="http://schemas.openxmlformats.org/officeDocument/2006/relationships/image" Target="../media/image15.sv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sv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9" name="Rettangolo 8">
            <a:extLst>
              <a:ext uri="{FF2B5EF4-FFF2-40B4-BE49-F238E27FC236}">
                <a16:creationId xmlns:a16="http://schemas.microsoft.com/office/drawing/2014/main" id="{17735A84-C12B-BF41-83FE-9B11229B02ED}"/>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16F9FCB3-2316-8340-9CFB-F08540DCFA37}"/>
              </a:ext>
            </a:extLst>
          </p:cNvPr>
          <p:cNvSpPr txBox="1"/>
          <p:nvPr/>
        </p:nvSpPr>
        <p:spPr>
          <a:xfrm>
            <a:off x="5867555" y="6146738"/>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11" name="Rettangolo 10">
            <a:extLst>
              <a:ext uri="{FF2B5EF4-FFF2-40B4-BE49-F238E27FC236}">
                <a16:creationId xmlns:a16="http://schemas.microsoft.com/office/drawing/2014/main" id="{31175B23-FB58-0745-A76D-9D432C2EB321}"/>
              </a:ext>
            </a:extLst>
          </p:cNvPr>
          <p:cNvSpPr/>
          <p:nvPr/>
        </p:nvSpPr>
        <p:spPr>
          <a:xfrm>
            <a:off x="5720793" y="6414227"/>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6380388" y="6437072"/>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pic>
        <p:nvPicPr>
          <p:cNvPr id="13" name="Immagine 12">
            <a:extLst>
              <a:ext uri="{FF2B5EF4-FFF2-40B4-BE49-F238E27FC236}">
                <a16:creationId xmlns:a16="http://schemas.microsoft.com/office/drawing/2014/main" id="{07DFBD0D-4F15-224B-A457-A7C98FFC89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221"/>
            <a:ext cx="5712719" cy="6847779"/>
          </a:xfrm>
          <a:prstGeom prst="rect">
            <a:avLst/>
          </a:prstGeom>
        </p:spPr>
      </p:pic>
      <p:sp>
        <p:nvSpPr>
          <p:cNvPr id="14" name="CasellaDiTesto 13">
            <a:extLst>
              <a:ext uri="{FF2B5EF4-FFF2-40B4-BE49-F238E27FC236}">
                <a16:creationId xmlns:a16="http://schemas.microsoft.com/office/drawing/2014/main" id="{C34E86A6-8569-6444-83D5-A5603ABCFA96}"/>
              </a:ext>
            </a:extLst>
          </p:cNvPr>
          <p:cNvSpPr txBox="1"/>
          <p:nvPr/>
        </p:nvSpPr>
        <p:spPr>
          <a:xfrm>
            <a:off x="355898" y="490775"/>
            <a:ext cx="5598130" cy="584775"/>
          </a:xfrm>
          <a:prstGeom prst="rect">
            <a:avLst/>
          </a:prstGeom>
          <a:noFill/>
        </p:spPr>
        <p:txBody>
          <a:bodyPr wrap="square" rtlCol="0">
            <a:spAutoFit/>
          </a:bodyPr>
          <a:lstStyle/>
          <a:p>
            <a:r>
              <a:rPr lang="it-IT" sz="3200" b="1" dirty="0">
                <a:solidFill>
                  <a:schemeClr val="accent5">
                    <a:lumMod val="75000"/>
                  </a:schemeClr>
                </a:solidFill>
              </a:rPr>
              <a:t>COMITATO DI SORVEGLIANZA </a:t>
            </a:r>
          </a:p>
        </p:txBody>
      </p:sp>
      <p:sp>
        <p:nvSpPr>
          <p:cNvPr id="16" name="Rettangolo 15">
            <a:extLst>
              <a:ext uri="{FF2B5EF4-FFF2-40B4-BE49-F238E27FC236}">
                <a16:creationId xmlns:a16="http://schemas.microsoft.com/office/drawing/2014/main" id="{02BCF056-32F0-894F-86AC-DE6EAC6AB70F}"/>
              </a:ext>
            </a:extLst>
          </p:cNvPr>
          <p:cNvSpPr/>
          <p:nvPr/>
        </p:nvSpPr>
        <p:spPr>
          <a:xfrm>
            <a:off x="5720792" y="1606434"/>
            <a:ext cx="6471207" cy="3950159"/>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5A8182D9-075E-DD4E-B906-D9406F118E27}"/>
              </a:ext>
            </a:extLst>
          </p:cNvPr>
          <p:cNvSpPr txBox="1"/>
          <p:nvPr/>
        </p:nvSpPr>
        <p:spPr>
          <a:xfrm>
            <a:off x="5802528" y="2303117"/>
            <a:ext cx="6389471" cy="3139321"/>
          </a:xfrm>
          <a:prstGeom prst="rect">
            <a:avLst/>
          </a:prstGeom>
          <a:noFill/>
        </p:spPr>
        <p:txBody>
          <a:bodyPr wrap="square" rtlCol="0">
            <a:spAutoFit/>
          </a:bodyPr>
          <a:lstStyle/>
          <a:p>
            <a:pPr marL="342900" indent="-342900">
              <a:buFont typeface="+mj-lt"/>
              <a:buAutoNum type="arabicPeriod"/>
            </a:pPr>
            <a:r>
              <a:rPr lang="it-IT" b="1" i="1" dirty="0">
                <a:solidFill>
                  <a:schemeClr val="accent5">
                    <a:lumMod val="50000"/>
                  </a:schemeClr>
                </a:solidFill>
              </a:rPr>
              <a:t>Approvazione del Regolamento di Funzionamento del </a:t>
            </a:r>
            <a:r>
              <a:rPr lang="it-IT" b="1" i="1" dirty="0" err="1">
                <a:solidFill>
                  <a:schemeClr val="accent5">
                    <a:lumMod val="50000"/>
                  </a:schemeClr>
                </a:solidFill>
              </a:rPr>
              <a:t>CdS</a:t>
            </a:r>
            <a:r>
              <a:rPr lang="it-IT" b="1" i="1" dirty="0">
                <a:solidFill>
                  <a:schemeClr val="accent5">
                    <a:lumMod val="50000"/>
                  </a:schemeClr>
                </a:solidFill>
              </a:rPr>
              <a:t> del PN-FEAMPA 21-27</a:t>
            </a:r>
          </a:p>
          <a:p>
            <a:pPr marL="342900" indent="-342900">
              <a:buFont typeface="+mj-lt"/>
              <a:buAutoNum type="arabicPeriod"/>
            </a:pPr>
            <a:endParaRPr lang="it-IT" b="1" i="1" dirty="0">
              <a:solidFill>
                <a:schemeClr val="accent5">
                  <a:lumMod val="50000"/>
                </a:schemeClr>
              </a:solidFill>
            </a:endParaRPr>
          </a:p>
          <a:p>
            <a:pPr marL="342900" indent="-342900">
              <a:buFont typeface="+mj-lt"/>
              <a:buAutoNum type="arabicPeriod"/>
            </a:pPr>
            <a:r>
              <a:rPr lang="it-IT" b="1" i="1" dirty="0">
                <a:solidFill>
                  <a:schemeClr val="accent5">
                    <a:lumMod val="50000"/>
                  </a:schemeClr>
                </a:solidFill>
              </a:rPr>
              <a:t>Stato di attuazione del PN-FEAMPA 21-27 e prossimi </a:t>
            </a:r>
            <a:r>
              <a:rPr lang="it-IT" b="1" i="1" dirty="0" err="1">
                <a:solidFill>
                  <a:schemeClr val="accent5">
                    <a:lumMod val="50000"/>
                  </a:schemeClr>
                </a:solidFill>
              </a:rPr>
              <a:t>step</a:t>
            </a:r>
            <a:endParaRPr lang="it-IT" b="1" i="1" dirty="0">
              <a:solidFill>
                <a:schemeClr val="accent5">
                  <a:lumMod val="50000"/>
                </a:schemeClr>
              </a:solidFill>
            </a:endParaRPr>
          </a:p>
          <a:p>
            <a:pPr marL="342900" indent="-342900">
              <a:buFont typeface="+mj-lt"/>
              <a:buAutoNum type="arabicPeriod"/>
            </a:pPr>
            <a:endParaRPr lang="it-IT" b="1" i="1" dirty="0">
              <a:solidFill>
                <a:schemeClr val="accent5">
                  <a:lumMod val="50000"/>
                </a:schemeClr>
              </a:solidFill>
            </a:endParaRPr>
          </a:p>
          <a:p>
            <a:pPr marL="342900" indent="-342900">
              <a:buFont typeface="+mj-lt"/>
              <a:buAutoNum type="arabicPeriod"/>
            </a:pPr>
            <a:r>
              <a:rPr lang="it-IT" b="1" i="1" dirty="0">
                <a:solidFill>
                  <a:schemeClr val="accent5">
                    <a:lumMod val="50000"/>
                  </a:schemeClr>
                </a:solidFill>
              </a:rPr>
              <a:t>Approvazione documento sui criteri di selezione (parte generale e parti specifiche)</a:t>
            </a:r>
          </a:p>
          <a:p>
            <a:pPr marL="342900" indent="-342900">
              <a:buFont typeface="+mj-lt"/>
              <a:buAutoNum type="arabicPeriod"/>
            </a:pPr>
            <a:endParaRPr lang="it-IT" b="1" i="1" dirty="0">
              <a:solidFill>
                <a:schemeClr val="accent5">
                  <a:lumMod val="50000"/>
                </a:schemeClr>
              </a:solidFill>
            </a:endParaRPr>
          </a:p>
          <a:p>
            <a:pPr marL="342900" indent="-342900">
              <a:buFont typeface="+mj-lt"/>
              <a:buAutoNum type="arabicPeriod"/>
            </a:pPr>
            <a:r>
              <a:rPr lang="it-IT" b="1" i="1" dirty="0">
                <a:solidFill>
                  <a:schemeClr val="accent5">
                    <a:lumMod val="50000"/>
                  </a:schemeClr>
                </a:solidFill>
              </a:rPr>
              <a:t>Informativa su Piano di Valutazione PN-FEAMPA 21-27</a:t>
            </a:r>
          </a:p>
          <a:p>
            <a:pPr marL="342900" indent="-342900">
              <a:buFont typeface="+mj-lt"/>
              <a:buAutoNum type="arabicPeriod"/>
            </a:pPr>
            <a:endParaRPr lang="it-IT" b="1" i="1" dirty="0">
              <a:solidFill>
                <a:schemeClr val="accent5">
                  <a:lumMod val="50000"/>
                </a:schemeClr>
              </a:solidFill>
            </a:endParaRPr>
          </a:p>
          <a:p>
            <a:pPr marL="342900" indent="-342900">
              <a:buFont typeface="+mj-lt"/>
              <a:buAutoNum type="arabicPeriod"/>
            </a:pPr>
            <a:r>
              <a:rPr lang="it-IT" b="1" i="1" dirty="0">
                <a:solidFill>
                  <a:schemeClr val="accent5">
                    <a:lumMod val="50000"/>
                  </a:schemeClr>
                </a:solidFill>
              </a:rPr>
              <a:t>Varie ed eventuali</a:t>
            </a:r>
          </a:p>
        </p:txBody>
      </p:sp>
      <p:sp>
        <p:nvSpPr>
          <p:cNvPr id="15" name="CasellaDiTesto 14">
            <a:extLst>
              <a:ext uri="{FF2B5EF4-FFF2-40B4-BE49-F238E27FC236}">
                <a16:creationId xmlns:a16="http://schemas.microsoft.com/office/drawing/2014/main" id="{A984E2A3-00B8-A649-993D-90AB614FFBFA}"/>
              </a:ext>
            </a:extLst>
          </p:cNvPr>
          <p:cNvSpPr txBox="1"/>
          <p:nvPr/>
        </p:nvSpPr>
        <p:spPr>
          <a:xfrm>
            <a:off x="1533254" y="1263716"/>
            <a:ext cx="3435179" cy="584775"/>
          </a:xfrm>
          <a:prstGeom prst="rect">
            <a:avLst/>
          </a:prstGeom>
          <a:noFill/>
        </p:spPr>
        <p:txBody>
          <a:bodyPr wrap="square" rtlCol="0">
            <a:spAutoFit/>
          </a:bodyPr>
          <a:lstStyle/>
          <a:p>
            <a:r>
              <a:rPr lang="it-IT" sz="3200" b="1" dirty="0">
                <a:solidFill>
                  <a:schemeClr val="accent5">
                    <a:lumMod val="75000"/>
                  </a:schemeClr>
                </a:solidFill>
              </a:rPr>
              <a:t>PN-FEAMPA 21-27</a:t>
            </a:r>
          </a:p>
        </p:txBody>
      </p:sp>
      <p:sp>
        <p:nvSpPr>
          <p:cNvPr id="18" name="CasellaDiTesto 17">
            <a:extLst>
              <a:ext uri="{FF2B5EF4-FFF2-40B4-BE49-F238E27FC236}">
                <a16:creationId xmlns:a16="http://schemas.microsoft.com/office/drawing/2014/main" id="{88002F92-256C-F44B-AD63-92C6D71B7190}"/>
              </a:ext>
            </a:extLst>
          </p:cNvPr>
          <p:cNvSpPr txBox="1"/>
          <p:nvPr/>
        </p:nvSpPr>
        <p:spPr>
          <a:xfrm>
            <a:off x="964790" y="2775409"/>
            <a:ext cx="3435179" cy="461665"/>
          </a:xfrm>
          <a:prstGeom prst="rect">
            <a:avLst/>
          </a:prstGeom>
          <a:noFill/>
        </p:spPr>
        <p:txBody>
          <a:bodyPr wrap="square" rtlCol="0">
            <a:spAutoFit/>
          </a:bodyPr>
          <a:lstStyle/>
          <a:p>
            <a:pPr algn="ctr"/>
            <a:r>
              <a:rPr lang="it-IT" sz="2400" b="1" dirty="0">
                <a:solidFill>
                  <a:schemeClr val="accent5">
                    <a:lumMod val="75000"/>
                  </a:schemeClr>
                </a:solidFill>
              </a:rPr>
              <a:t>I RIUNIONE</a:t>
            </a:r>
          </a:p>
        </p:txBody>
      </p:sp>
      <p:sp>
        <p:nvSpPr>
          <p:cNvPr id="19" name="CasellaDiTesto 18">
            <a:extLst>
              <a:ext uri="{FF2B5EF4-FFF2-40B4-BE49-F238E27FC236}">
                <a16:creationId xmlns:a16="http://schemas.microsoft.com/office/drawing/2014/main" id="{CB700971-28BF-4B44-B75E-5DDAB6D5EF43}"/>
              </a:ext>
            </a:extLst>
          </p:cNvPr>
          <p:cNvSpPr txBox="1"/>
          <p:nvPr/>
        </p:nvSpPr>
        <p:spPr>
          <a:xfrm>
            <a:off x="5691495" y="1740759"/>
            <a:ext cx="917109" cy="461665"/>
          </a:xfrm>
          <a:prstGeom prst="rect">
            <a:avLst/>
          </a:prstGeom>
          <a:noFill/>
        </p:spPr>
        <p:txBody>
          <a:bodyPr wrap="square" rtlCol="0">
            <a:spAutoFit/>
          </a:bodyPr>
          <a:lstStyle/>
          <a:p>
            <a:pPr algn="ctr"/>
            <a:r>
              <a:rPr lang="it-IT" sz="2400" b="1" dirty="0" err="1">
                <a:solidFill>
                  <a:schemeClr val="accent5">
                    <a:lumMod val="50000"/>
                  </a:schemeClr>
                </a:solidFill>
              </a:rPr>
              <a:t>OdG</a:t>
            </a:r>
            <a:r>
              <a:rPr lang="it-IT" sz="2400" b="1" dirty="0">
                <a:solidFill>
                  <a:schemeClr val="accent5">
                    <a:lumMod val="50000"/>
                  </a:schemeClr>
                </a:solidFill>
              </a:rPr>
              <a:t>:</a:t>
            </a:r>
          </a:p>
        </p:txBody>
      </p:sp>
      <p:sp>
        <p:nvSpPr>
          <p:cNvPr id="2" name="CasellaDiTesto 1">
            <a:extLst>
              <a:ext uri="{FF2B5EF4-FFF2-40B4-BE49-F238E27FC236}">
                <a16:creationId xmlns:a16="http://schemas.microsoft.com/office/drawing/2014/main" id="{7F43549B-1738-4148-B4F8-51F2B2AED1B6}"/>
              </a:ext>
            </a:extLst>
          </p:cNvPr>
          <p:cNvSpPr txBox="1"/>
          <p:nvPr/>
        </p:nvSpPr>
        <p:spPr>
          <a:xfrm>
            <a:off x="10367319" y="290720"/>
            <a:ext cx="1677917" cy="400110"/>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473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Tipologie di criteri di selezione </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9" name="Rettangolo 8">
            <a:extLst>
              <a:ext uri="{FF2B5EF4-FFF2-40B4-BE49-F238E27FC236}">
                <a16:creationId xmlns:a16="http://schemas.microsoft.com/office/drawing/2014/main" id="{44B35848-33D7-2342-A145-73F8AE14BCC6}"/>
              </a:ext>
            </a:extLst>
          </p:cNvPr>
          <p:cNvSpPr/>
          <p:nvPr/>
        </p:nvSpPr>
        <p:spPr>
          <a:xfrm>
            <a:off x="138545" y="1413165"/>
            <a:ext cx="12053455" cy="854164"/>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EDDFDBA7-040D-F246-9E61-ADC7F1669BB9}"/>
              </a:ext>
            </a:extLst>
          </p:cNvPr>
          <p:cNvSpPr txBox="1"/>
          <p:nvPr/>
        </p:nvSpPr>
        <p:spPr>
          <a:xfrm>
            <a:off x="303870" y="1521826"/>
            <a:ext cx="12232749" cy="646331"/>
          </a:xfrm>
          <a:prstGeom prst="rect">
            <a:avLst/>
          </a:prstGeom>
          <a:noFill/>
        </p:spPr>
        <p:txBody>
          <a:bodyPr wrap="square" rtlCol="0">
            <a:spAutoFit/>
          </a:bodyPr>
          <a:lstStyle/>
          <a:p>
            <a:r>
              <a:rPr lang="it-IT" sz="1800" b="1" i="1" dirty="0">
                <a:effectLst/>
                <a:latin typeface="Calibri" panose="020F0502020204030204" pitchFamily="34" charset="0"/>
                <a:ea typeface="Calibri" panose="020F0502020204030204" pitchFamily="34" charset="0"/>
                <a:cs typeface="Calibri" panose="020F0502020204030204" pitchFamily="34" charset="0"/>
              </a:rPr>
              <a:t>Criteri trasversali </a:t>
            </a:r>
            <a:r>
              <a:rPr lang="it-I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applicabili, in generale, a tutti gli interventi del Programma, finalizzati a garantire il concorso dei diversi interventi agli obiettivi generali del PN FEAMPA ed ai relativi risultati attesi;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Rettangolo 25">
            <a:extLst>
              <a:ext uri="{FF2B5EF4-FFF2-40B4-BE49-F238E27FC236}">
                <a16:creationId xmlns:a16="http://schemas.microsoft.com/office/drawing/2014/main" id="{4251A436-9449-B945-8E3B-70CDA4F8C55F}"/>
              </a:ext>
            </a:extLst>
          </p:cNvPr>
          <p:cNvSpPr/>
          <p:nvPr/>
        </p:nvSpPr>
        <p:spPr>
          <a:xfrm>
            <a:off x="175905" y="2908932"/>
            <a:ext cx="12053455" cy="1293174"/>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352C47A4-E14C-2B4B-8831-D24CA85D96FC}"/>
              </a:ext>
            </a:extLst>
          </p:cNvPr>
          <p:cNvSpPr txBox="1"/>
          <p:nvPr/>
        </p:nvSpPr>
        <p:spPr>
          <a:xfrm>
            <a:off x="166506" y="2966069"/>
            <a:ext cx="12016093" cy="1200329"/>
          </a:xfrm>
          <a:prstGeom prst="rect">
            <a:avLst/>
          </a:prstGeom>
          <a:noFill/>
        </p:spPr>
        <p:txBody>
          <a:bodyPr wrap="square" rtlCol="0">
            <a:spAutoFit/>
          </a:bodyPr>
          <a:lstStyle/>
          <a:p>
            <a:r>
              <a:rPr lang="it-IT" sz="1800" b="1" i="1" dirty="0">
                <a:effectLst/>
                <a:latin typeface="Calibri" panose="020F0502020204030204" pitchFamily="34" charset="0"/>
                <a:ea typeface="Calibri" panose="020F0502020204030204" pitchFamily="34" charset="0"/>
                <a:cs typeface="Calibri" panose="020F0502020204030204" pitchFamily="34" charset="0"/>
              </a:rPr>
              <a:t>Criteri specifici del richiedente </a:t>
            </a:r>
            <a:r>
              <a:rPr lang="it-I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si riferiscono a specifiche caratteristiche possedute dal richiedente al momento della presentazione della domanda di sostegno per la realizzazione dell’intervento richiesto; al fine di dare una valutazione di merito tra i richiedenti, sono stati individuati criteri specifici laddove il beneficiario dell’intervento è riconducibile ad un’unica fattispecie.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8" name="Rettangolo 27">
            <a:extLst>
              <a:ext uri="{FF2B5EF4-FFF2-40B4-BE49-F238E27FC236}">
                <a16:creationId xmlns:a16="http://schemas.microsoft.com/office/drawing/2014/main" id="{6E21335D-1131-AC40-AA47-DC1D957F14D0}"/>
              </a:ext>
            </a:extLst>
          </p:cNvPr>
          <p:cNvSpPr/>
          <p:nvPr/>
        </p:nvSpPr>
        <p:spPr>
          <a:xfrm>
            <a:off x="138543" y="4616264"/>
            <a:ext cx="12053455" cy="1293174"/>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5F1EE4AB-7EF2-0D42-AC8B-3AC45BFD9FDF}"/>
              </a:ext>
            </a:extLst>
          </p:cNvPr>
          <p:cNvSpPr txBox="1"/>
          <p:nvPr/>
        </p:nvSpPr>
        <p:spPr>
          <a:xfrm>
            <a:off x="303870" y="4635778"/>
            <a:ext cx="11741366" cy="1200329"/>
          </a:xfrm>
          <a:prstGeom prst="rect">
            <a:avLst/>
          </a:prstGeom>
          <a:noFill/>
        </p:spPr>
        <p:txBody>
          <a:bodyPr wrap="square" rtlCol="0">
            <a:spAutoFit/>
          </a:bodyPr>
          <a:lstStyle/>
          <a:p>
            <a:r>
              <a:rPr lang="it-IT" sz="1800" b="1" i="1" dirty="0">
                <a:effectLst/>
                <a:latin typeface="Calibri" panose="020F0502020204030204" pitchFamily="34" charset="0"/>
                <a:ea typeface="Calibri" panose="020F0502020204030204" pitchFamily="34" charset="0"/>
                <a:cs typeface="Calibri" panose="020F0502020204030204" pitchFamily="34" charset="0"/>
              </a:rPr>
              <a:t>Criteri qualitativi della proposta progettuale </a:t>
            </a:r>
            <a:r>
              <a:rPr lang="it-IT" sz="1800" dirty="0">
                <a:effectLst/>
                <a:latin typeface="Calibri" panose="020F0502020204030204" pitchFamily="34" charset="0"/>
                <a:ea typeface="Calibri" panose="020F0502020204030204" pitchFamily="34" charset="0"/>
                <a:cs typeface="Calibri" panose="020F0502020204030204" pitchFamily="34" charset="0"/>
              </a:rPr>
              <a:t>si riferiscono alle caratteristiche dell’intervento proposto, sono legati alla qualità dello stesso e declinati adeguatamente nei bandi e negli avvisi pubblici; tali criteri si riferiscono: alla coerenza con gli obiettivi specifici dell’intervento, alla completezza e chiarezza dei costi, al grado di innovazione tecnologico etc.</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24" name="CasellaDiTesto 23">
            <a:extLst>
              <a:ext uri="{FF2B5EF4-FFF2-40B4-BE49-F238E27FC236}">
                <a16:creationId xmlns:a16="http://schemas.microsoft.com/office/drawing/2014/main" id="{274B0408-AC82-3546-9C65-F9E76508C9EC}"/>
              </a:ext>
            </a:extLst>
          </p:cNvPr>
          <p:cNvSpPr txBox="1"/>
          <p:nvPr/>
        </p:nvSpPr>
        <p:spPr>
          <a:xfrm>
            <a:off x="4898379" y="1012692"/>
            <a:ext cx="3043729" cy="400110"/>
          </a:xfrm>
          <a:prstGeom prst="rect">
            <a:avLst/>
          </a:prstGeom>
          <a:noFill/>
        </p:spPr>
        <p:txBody>
          <a:bodyPr wrap="square" rtlCol="0">
            <a:spAutoFit/>
          </a:bodyPr>
          <a:lstStyle/>
          <a:p>
            <a:r>
              <a:rPr lang="it-IT" sz="2000" b="1" dirty="0"/>
              <a:t>RIFERITI AGLI INTERVENTI</a:t>
            </a:r>
          </a:p>
        </p:txBody>
      </p:sp>
      <p:sp>
        <p:nvSpPr>
          <p:cNvPr id="31" name="CasellaDiTesto 30">
            <a:extLst>
              <a:ext uri="{FF2B5EF4-FFF2-40B4-BE49-F238E27FC236}">
                <a16:creationId xmlns:a16="http://schemas.microsoft.com/office/drawing/2014/main" id="{AC64C221-BF06-5A41-BAE1-68E7DFBB570A}"/>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207232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Tipologie di criteri di selezione </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Rettangolo 23">
            <a:extLst>
              <a:ext uri="{FF2B5EF4-FFF2-40B4-BE49-F238E27FC236}">
                <a16:creationId xmlns:a16="http://schemas.microsoft.com/office/drawing/2014/main" id="{04C9D63D-2AA0-3843-96AB-9D405F58ABF5}"/>
              </a:ext>
            </a:extLst>
          </p:cNvPr>
          <p:cNvSpPr/>
          <p:nvPr/>
        </p:nvSpPr>
        <p:spPr>
          <a:xfrm>
            <a:off x="69272" y="1704318"/>
            <a:ext cx="12053455" cy="1293174"/>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6AD071F5-6A6D-6C4A-9A75-04AFFC962FBF}"/>
              </a:ext>
            </a:extLst>
          </p:cNvPr>
          <p:cNvSpPr txBox="1"/>
          <p:nvPr/>
        </p:nvSpPr>
        <p:spPr>
          <a:xfrm>
            <a:off x="276560" y="1833332"/>
            <a:ext cx="11638878" cy="1200329"/>
          </a:xfrm>
          <a:prstGeom prst="rect">
            <a:avLst/>
          </a:prstGeom>
          <a:noFill/>
        </p:spPr>
        <p:txBody>
          <a:bodyPr wrap="square" rtlCol="0">
            <a:spAutoFit/>
          </a:bodyPr>
          <a:lstStyle/>
          <a:p>
            <a:r>
              <a:rPr lang="it-IT" sz="1800" b="1" i="1" dirty="0">
                <a:effectLst/>
                <a:latin typeface="Calibri" panose="020F0502020204030204" pitchFamily="34" charset="0"/>
                <a:ea typeface="Calibri" panose="020F0502020204030204" pitchFamily="34" charset="0"/>
                <a:cs typeface="Calibri" panose="020F0502020204030204" pitchFamily="34" charset="0"/>
              </a:rPr>
              <a:t>Criteri specifici dell’operazione attivata</a:t>
            </a:r>
            <a:r>
              <a:rPr lang="it-IT" sz="1800" i="1" dirty="0">
                <a:effectLst/>
                <a:latin typeface="Calibri" panose="020F0502020204030204" pitchFamily="34" charset="0"/>
                <a:ea typeface="Calibri" panose="020F0502020204030204" pitchFamily="34" charset="0"/>
                <a:cs typeface="Calibri" panose="020F0502020204030204" pitchFamily="34" charset="0"/>
              </a:rPr>
              <a:t> </a:t>
            </a:r>
            <a:r>
              <a:rPr lang="it-IT" sz="1800" dirty="0">
                <a:effectLst/>
                <a:latin typeface="Calibri" panose="020F0502020204030204" pitchFamily="34" charset="0"/>
                <a:ea typeface="Calibri" panose="020F0502020204030204" pitchFamily="34" charset="0"/>
                <a:cs typeface="Calibri" panose="020F0502020204030204" pitchFamily="34" charset="0"/>
              </a:rPr>
              <a:t>si riferiscono alle caratteristiche dell’operazione da realizzare attivata all’interno dell’intervento quali ad esempio: particolari tipologie di investimento o categorie di azioni da realizzare. Essendo tali criteri legati alla realizzazione dell’operazione essi andranno valutati sia all’inizio che a conclusione dell’operazione.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3" name="CasellaDiTesto 2">
            <a:extLst>
              <a:ext uri="{FF2B5EF4-FFF2-40B4-BE49-F238E27FC236}">
                <a16:creationId xmlns:a16="http://schemas.microsoft.com/office/drawing/2014/main" id="{6E38D9AD-31A4-3545-A04F-00C0FA307F27}"/>
              </a:ext>
            </a:extLst>
          </p:cNvPr>
          <p:cNvSpPr txBox="1"/>
          <p:nvPr/>
        </p:nvSpPr>
        <p:spPr>
          <a:xfrm>
            <a:off x="6558336" y="2950084"/>
            <a:ext cx="5235002" cy="2862322"/>
          </a:xfrm>
          <a:prstGeom prst="rect">
            <a:avLst/>
          </a:prstGeom>
          <a:noFill/>
        </p:spPr>
        <p:txBody>
          <a:bodyPr wrap="square" rtlCol="0">
            <a:spAutoFit/>
          </a:bodyPr>
          <a:lstStyle/>
          <a:p>
            <a:r>
              <a:rPr lang="it-IT" sz="1800" dirty="0">
                <a:effectLst/>
                <a:latin typeface="Calibri" panose="020F0502020204030204" pitchFamily="34" charset="0"/>
                <a:ea typeface="Calibri" panose="020F0502020204030204" pitchFamily="34" charset="0"/>
                <a:cs typeface="Calibri" panose="020F0502020204030204" pitchFamily="34" charset="0"/>
              </a:rPr>
              <a:t>Ai principali elementi che caratterizzano i parametri di selezione delle categorie di criteri individuati, si aggiungono </a:t>
            </a:r>
            <a:r>
              <a:rPr lang="it-IT" sz="1800" b="1" dirty="0">
                <a:effectLst/>
                <a:latin typeface="Calibri" panose="020F0502020204030204" pitchFamily="34" charset="0"/>
                <a:ea typeface="Calibri" panose="020F0502020204030204" pitchFamily="34" charset="0"/>
                <a:cs typeface="Calibri" panose="020F0502020204030204" pitchFamily="34" charset="0"/>
              </a:rPr>
              <a:t>i criteri di </a:t>
            </a:r>
            <a:r>
              <a:rPr lang="it-IT" sz="1800" b="1" dirty="0" err="1">
                <a:effectLst/>
                <a:latin typeface="Calibri" panose="020F0502020204030204" pitchFamily="34" charset="0"/>
                <a:ea typeface="Calibri" panose="020F0502020204030204" pitchFamily="34" charset="0"/>
                <a:cs typeface="Calibri" panose="020F0502020204030204" pitchFamily="34" charset="0"/>
              </a:rPr>
              <a:t>premialità</a:t>
            </a:r>
            <a:r>
              <a:rPr lang="it-IT" sz="1800" dirty="0">
                <a:effectLst/>
                <a:latin typeface="Calibri" panose="020F0502020204030204" pitchFamily="34" charset="0"/>
                <a:ea typeface="Calibri" panose="020F0502020204030204" pitchFamily="34" charset="0"/>
                <a:cs typeface="Calibri" panose="020F0502020204030204" pitchFamily="34" charset="0"/>
              </a:rPr>
              <a:t> che riguardano, prevalentemente, l’applicazione di parametri che, a seconda della tipologia di intervento/operazione individuata, garantiscono un valore aggiunto alla qualità delle operazioni ed al raggiungimento degli obiettivi e delle finalità del Programma Nazionale.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25" name="CasellaDiTesto 24">
            <a:extLst>
              <a:ext uri="{FF2B5EF4-FFF2-40B4-BE49-F238E27FC236}">
                <a16:creationId xmlns:a16="http://schemas.microsoft.com/office/drawing/2014/main" id="{CC0A6361-FE15-FC4A-A8A7-2AC29EAC08B3}"/>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pic>
        <p:nvPicPr>
          <p:cNvPr id="10" name="Elemento grafico 9" descr="Fiocco">
            <a:extLst>
              <a:ext uri="{FF2B5EF4-FFF2-40B4-BE49-F238E27FC236}">
                <a16:creationId xmlns:a16="http://schemas.microsoft.com/office/drawing/2014/main" id="{6F2E8371-87DD-D94C-A225-9C8DD46747B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00301" y="3429000"/>
            <a:ext cx="1835840" cy="1835840"/>
          </a:xfrm>
          <a:prstGeom prst="rect">
            <a:avLst/>
          </a:prstGeom>
        </p:spPr>
      </p:pic>
      <p:sp>
        <p:nvSpPr>
          <p:cNvPr id="16" name="CasellaDiTesto 15">
            <a:extLst>
              <a:ext uri="{FF2B5EF4-FFF2-40B4-BE49-F238E27FC236}">
                <a16:creationId xmlns:a16="http://schemas.microsoft.com/office/drawing/2014/main" id="{F935D49F-19DD-FA40-92D0-8F728D42FC92}"/>
              </a:ext>
            </a:extLst>
          </p:cNvPr>
          <p:cNvSpPr txBox="1"/>
          <p:nvPr/>
        </p:nvSpPr>
        <p:spPr>
          <a:xfrm>
            <a:off x="3073707" y="1192285"/>
            <a:ext cx="6102130" cy="400110"/>
          </a:xfrm>
          <a:prstGeom prst="rect">
            <a:avLst/>
          </a:prstGeom>
          <a:noFill/>
        </p:spPr>
        <p:txBody>
          <a:bodyPr wrap="square" rtlCol="0">
            <a:spAutoFit/>
          </a:bodyPr>
          <a:lstStyle/>
          <a:p>
            <a:r>
              <a:rPr lang="it-IT" sz="2000" b="1" dirty="0"/>
              <a:t>RIFERITI ALLE OPERAZIONI ATTIVATE DALL’INTERVENTO</a:t>
            </a:r>
          </a:p>
        </p:txBody>
      </p:sp>
    </p:spTree>
    <p:extLst>
      <p:ext uri="{BB962C8B-B14F-4D97-AF65-F5344CB8AC3E}">
        <p14:creationId xmlns:p14="http://schemas.microsoft.com/office/powerpoint/2010/main" val="2765471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CALCOLO DEL PUNTEGGIO </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 name="CasellaDiTesto 1">
            <a:extLst>
              <a:ext uri="{FF2B5EF4-FFF2-40B4-BE49-F238E27FC236}">
                <a16:creationId xmlns:a16="http://schemas.microsoft.com/office/drawing/2014/main" id="{4EB4C278-87D7-AD40-967B-C6B4B8AB5971}"/>
              </a:ext>
            </a:extLst>
          </p:cNvPr>
          <p:cNvSpPr txBox="1"/>
          <p:nvPr/>
        </p:nvSpPr>
        <p:spPr>
          <a:xfrm>
            <a:off x="3975976" y="1283788"/>
            <a:ext cx="7281029" cy="2585323"/>
          </a:xfrm>
          <a:prstGeom prst="rect">
            <a:avLst/>
          </a:prstGeom>
          <a:noFill/>
        </p:spPr>
        <p:txBody>
          <a:bodyPr wrap="square" rtlCol="0">
            <a:spAutoFit/>
          </a:bodyPr>
          <a:lstStyle/>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Il </a:t>
            </a:r>
            <a:r>
              <a:rPr lang="it-IT" sz="1800" b="1" dirty="0">
                <a:effectLst/>
                <a:latin typeface="Calibri" panose="020F0502020204030204" pitchFamily="34" charset="0"/>
                <a:ea typeface="Calibri" panose="020F0502020204030204" pitchFamily="34" charset="0"/>
                <a:cs typeface="Calibri" panose="020F0502020204030204" pitchFamily="34" charset="0"/>
              </a:rPr>
              <a:t>calcolo del punteggio</a:t>
            </a:r>
            <a:r>
              <a:rPr lang="it-IT" sz="1800" dirty="0">
                <a:effectLst/>
                <a:latin typeface="Calibri" panose="020F0502020204030204" pitchFamily="34" charset="0"/>
                <a:ea typeface="Calibri" panose="020F0502020204030204" pitchFamily="34" charset="0"/>
                <a:cs typeface="Calibri" panose="020F0502020204030204" pitchFamily="34" charset="0"/>
              </a:rPr>
              <a:t> </a:t>
            </a:r>
            <a:r>
              <a:rPr lang="it-IT" sz="1800" b="1" u="sng" dirty="0">
                <a:effectLst/>
                <a:latin typeface="Calibri" panose="020F0502020204030204" pitchFamily="34" charset="0"/>
                <a:ea typeface="Calibri" panose="020F0502020204030204" pitchFamily="34" charset="0"/>
                <a:cs typeface="Calibri" panose="020F0502020204030204" pitchFamily="34" charset="0"/>
              </a:rPr>
              <a:t>per ogni criterio </a:t>
            </a:r>
            <a:r>
              <a:rPr lang="it-IT" sz="1800" b="1" dirty="0">
                <a:effectLst/>
                <a:latin typeface="Calibri" panose="020F0502020204030204" pitchFamily="34" charset="0"/>
                <a:ea typeface="Calibri" panose="020F0502020204030204" pitchFamily="34" charset="0"/>
                <a:cs typeface="Calibri" panose="020F0502020204030204" pitchFamily="34" charset="0"/>
              </a:rPr>
              <a:t>di selezione </a:t>
            </a:r>
            <a:r>
              <a:rPr lang="it-IT" sz="1800" b="1" dirty="0" err="1">
                <a:effectLst/>
                <a:latin typeface="Calibri" panose="020F0502020204030204" pitchFamily="34" charset="0"/>
                <a:ea typeface="Calibri" panose="020F0502020204030204" pitchFamily="34" charset="0"/>
                <a:cs typeface="Calibri" panose="020F0502020204030204" pitchFamily="34" charset="0"/>
              </a:rPr>
              <a:t>P</a:t>
            </a:r>
            <a:r>
              <a:rPr lang="it-IT" sz="1800" dirty="0">
                <a:effectLst/>
                <a:latin typeface="Calibri" panose="020F0502020204030204" pitchFamily="34" charset="0"/>
                <a:ea typeface="Calibri" panose="020F0502020204030204" pitchFamily="34" charset="0"/>
                <a:cs typeface="Calibri" panose="020F0502020204030204" pitchFamily="34" charset="0"/>
              </a:rPr>
              <a:t> è dato da: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ove: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Calibri" panose="020F0502020204030204" pitchFamily="34" charset="0"/>
              <a:buChar char="-"/>
            </a:pPr>
            <a:r>
              <a:rPr lang="it-IT" sz="1800" dirty="0">
                <a:effectLst/>
                <a:latin typeface="Calibri" panose="020F0502020204030204" pitchFamily="34" charset="0"/>
                <a:ea typeface="Times New Roman" panose="02020603050405020304" pitchFamily="18" charset="0"/>
                <a:cs typeface="Calibri" panose="020F0502020204030204" pitchFamily="34" charset="0"/>
              </a:rPr>
              <a:t>C è un coefficiente adimensionale compreso tra 0 e 1, </a:t>
            </a:r>
            <a:endParaRPr lang="it-IT" sz="18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a:r>
              <a:rPr lang="it-IT" sz="1800" dirty="0">
                <a:effectLst/>
                <a:latin typeface="Calibri" panose="020F0502020204030204" pitchFamily="34" charset="0"/>
                <a:ea typeface="Calibri" panose="020F0502020204030204" pitchFamily="34"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Calibri" panose="020F0502020204030204" pitchFamily="34" charset="0"/>
              <a:buChar char="-"/>
            </a:pPr>
            <a:r>
              <a:rPr lang="it-IT" sz="1800" dirty="0">
                <a:effectLst/>
                <a:latin typeface="Calibri" panose="020F0502020204030204" pitchFamily="34" charset="0"/>
                <a:ea typeface="Times New Roman" panose="02020603050405020304" pitchFamily="18" charset="0"/>
                <a:cs typeface="Calibri" panose="020F0502020204030204" pitchFamily="34" charset="0"/>
              </a:rPr>
              <a:t>Ps</a:t>
            </a:r>
            <a:r>
              <a:rPr lang="it-IT" sz="1800" baseline="-25000" dirty="0">
                <a:effectLst/>
                <a:latin typeface="Calibri" panose="020F0502020204030204" pitchFamily="34" charset="0"/>
                <a:ea typeface="Times New Roman" panose="02020603050405020304" pitchFamily="18" charset="0"/>
                <a:cs typeface="Calibri" panose="020F0502020204030204" pitchFamily="34" charset="0"/>
              </a:rPr>
              <a:t>i</a:t>
            </a:r>
            <a:r>
              <a:rPr lang="it-IT" sz="1800" dirty="0">
                <a:effectLst/>
                <a:latin typeface="Calibri" panose="020F0502020204030204" pitchFamily="34" charset="0"/>
                <a:ea typeface="Times New Roman" panose="02020603050405020304" pitchFamily="18" charset="0"/>
                <a:cs typeface="Calibri" panose="020F0502020204030204" pitchFamily="34" charset="0"/>
              </a:rPr>
              <a:t> è il peso dato a </a:t>
            </a:r>
            <a:r>
              <a:rPr lang="it-IT" dirty="0">
                <a:latin typeface="Calibri" panose="020F0502020204030204" pitchFamily="34" charset="0"/>
                <a:ea typeface="Times New Roman" panose="02020603050405020304" pitchFamily="18" charset="0"/>
                <a:cs typeface="Calibri" panose="020F0502020204030204" pitchFamily="34" charset="0"/>
              </a:rPr>
              <a:t>ciascun </a:t>
            </a:r>
            <a:r>
              <a:rPr lang="it-IT" sz="1800" dirty="0">
                <a:effectLst/>
                <a:latin typeface="Calibri" panose="020F0502020204030204" pitchFamily="34" charset="0"/>
                <a:ea typeface="Times New Roman" panose="02020603050405020304" pitchFamily="18" charset="0"/>
                <a:cs typeface="Calibri" panose="020F0502020204030204" pitchFamily="34" charset="0"/>
              </a:rPr>
              <a:t>criterio di selezione che potrà oscillare tra 0 e 100. </a:t>
            </a:r>
            <a:endParaRPr lang="it-IT" dirty="0"/>
          </a:p>
        </p:txBody>
      </p:sp>
      <p:sp>
        <p:nvSpPr>
          <p:cNvPr id="3" name="Freccia destra 2">
            <a:extLst>
              <a:ext uri="{FF2B5EF4-FFF2-40B4-BE49-F238E27FC236}">
                <a16:creationId xmlns:a16="http://schemas.microsoft.com/office/drawing/2014/main" id="{8FF0E1AD-4CA2-8F4D-AD16-8665915E979F}"/>
              </a:ext>
            </a:extLst>
          </p:cNvPr>
          <p:cNvSpPr/>
          <p:nvPr/>
        </p:nvSpPr>
        <p:spPr>
          <a:xfrm>
            <a:off x="2583820" y="4757351"/>
            <a:ext cx="1500180" cy="4077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046E8D63-2F5E-2A44-8AD4-140735D93D5C}"/>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10" name="Rettangolo 9">
            <a:extLst>
              <a:ext uri="{FF2B5EF4-FFF2-40B4-BE49-F238E27FC236}">
                <a16:creationId xmlns:a16="http://schemas.microsoft.com/office/drawing/2014/main" id="{1E3088E5-102C-B847-B476-5F67F841F7F2}"/>
              </a:ext>
            </a:extLst>
          </p:cNvPr>
          <p:cNvSpPr/>
          <p:nvPr/>
        </p:nvSpPr>
        <p:spPr>
          <a:xfrm>
            <a:off x="-20022" y="3316690"/>
            <a:ext cx="2596562" cy="315845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45F38068-155D-9F4A-B0A6-9DADCC465308}"/>
              </a:ext>
            </a:extLst>
          </p:cNvPr>
          <p:cNvSpPr txBox="1"/>
          <p:nvPr/>
        </p:nvSpPr>
        <p:spPr>
          <a:xfrm>
            <a:off x="62410" y="3668575"/>
            <a:ext cx="2477624" cy="2308324"/>
          </a:xfrm>
          <a:prstGeom prst="rect">
            <a:avLst/>
          </a:prstGeom>
          <a:noFill/>
        </p:spPr>
        <p:txBody>
          <a:bodyPr wrap="square" rtlCol="0">
            <a:spAutoFit/>
          </a:bodyPr>
          <a:lstStyle/>
          <a:p>
            <a:pPr algn="just"/>
            <a:r>
              <a:rPr lang="it-IT" i="1" dirty="0"/>
              <a:t>Graduatorie in centesimi uniformi su tutto il territorio nazionale.</a:t>
            </a:r>
          </a:p>
          <a:p>
            <a:pPr algn="just"/>
            <a:endParaRPr lang="it-IT" i="1" dirty="0"/>
          </a:p>
          <a:p>
            <a:pPr algn="just"/>
            <a:endParaRPr lang="it-IT" i="1" dirty="0"/>
          </a:p>
          <a:p>
            <a:pPr algn="just"/>
            <a:endParaRPr lang="it-IT" dirty="0"/>
          </a:p>
          <a:p>
            <a:pPr algn="just"/>
            <a:r>
              <a:rPr lang="it-IT" dirty="0"/>
              <a:t>L’approssimazione alla seconda cifra decimale</a:t>
            </a:r>
          </a:p>
        </p:txBody>
      </p:sp>
      <p:sp>
        <p:nvSpPr>
          <p:cNvPr id="28" name="Rettangolo 27">
            <a:extLst>
              <a:ext uri="{FF2B5EF4-FFF2-40B4-BE49-F238E27FC236}">
                <a16:creationId xmlns:a16="http://schemas.microsoft.com/office/drawing/2014/main" id="{9880E1E7-F632-804D-BA4B-35D445443827}"/>
              </a:ext>
            </a:extLst>
          </p:cNvPr>
          <p:cNvSpPr/>
          <p:nvPr/>
        </p:nvSpPr>
        <p:spPr>
          <a:xfrm>
            <a:off x="6314499" y="1811250"/>
            <a:ext cx="27120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5AE3D601-AE32-F749-AA21-68046A8A91A8}"/>
              </a:ext>
            </a:extLst>
          </p:cNvPr>
          <p:cNvSpPr txBox="1"/>
          <p:nvPr/>
        </p:nvSpPr>
        <p:spPr>
          <a:xfrm>
            <a:off x="7075535" y="1801393"/>
            <a:ext cx="1204865" cy="369332"/>
          </a:xfrm>
          <a:prstGeom prst="rect">
            <a:avLst/>
          </a:prstGeom>
          <a:noFill/>
        </p:spPr>
        <p:txBody>
          <a:bodyPr wrap="square" rtlCol="0">
            <a:spAutoFit/>
          </a:bodyPr>
          <a:lstStyle/>
          <a:p>
            <a:r>
              <a:rPr lang="it-IT" b="1" dirty="0" err="1"/>
              <a:t>P</a:t>
            </a:r>
            <a:r>
              <a:rPr lang="it-IT" b="1" dirty="0"/>
              <a:t>=C x Ps</a:t>
            </a:r>
          </a:p>
        </p:txBody>
      </p:sp>
      <p:pic>
        <p:nvPicPr>
          <p:cNvPr id="25" name="Elemento grafico 24" descr="Quotidiano">
            <a:extLst>
              <a:ext uri="{FF2B5EF4-FFF2-40B4-BE49-F238E27FC236}">
                <a16:creationId xmlns:a16="http://schemas.microsoft.com/office/drawing/2014/main" id="{19012064-B6B4-A541-A093-DB2D2DBE6DD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676066" y="1479975"/>
            <a:ext cx="1571531" cy="1571531"/>
          </a:xfrm>
          <a:prstGeom prst="rect">
            <a:avLst/>
          </a:prstGeom>
        </p:spPr>
      </p:pic>
      <p:pic>
        <p:nvPicPr>
          <p:cNvPr id="29" name="Elemento grafico 28" descr="Matematica">
            <a:extLst>
              <a:ext uri="{FF2B5EF4-FFF2-40B4-BE49-F238E27FC236}">
                <a16:creationId xmlns:a16="http://schemas.microsoft.com/office/drawing/2014/main" id="{3A3233EE-12F0-904F-84FB-2757F64A207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658460" y="4301512"/>
            <a:ext cx="1242965" cy="1242965"/>
          </a:xfrm>
          <a:prstGeom prst="rect">
            <a:avLst/>
          </a:prstGeom>
        </p:spPr>
      </p:pic>
      <p:sp>
        <p:nvSpPr>
          <p:cNvPr id="30" name="CasellaDiTesto 29">
            <a:extLst>
              <a:ext uri="{FF2B5EF4-FFF2-40B4-BE49-F238E27FC236}">
                <a16:creationId xmlns:a16="http://schemas.microsoft.com/office/drawing/2014/main" id="{F17E6684-7D15-8444-9C8E-932D21790E3F}"/>
              </a:ext>
            </a:extLst>
          </p:cNvPr>
          <p:cNvSpPr txBox="1"/>
          <p:nvPr/>
        </p:nvSpPr>
        <p:spPr>
          <a:xfrm>
            <a:off x="4447823" y="4619296"/>
            <a:ext cx="5017909" cy="646331"/>
          </a:xfrm>
          <a:prstGeom prst="rect">
            <a:avLst/>
          </a:prstGeom>
          <a:noFill/>
        </p:spPr>
        <p:txBody>
          <a:bodyPr wrap="square" rtlCol="0">
            <a:spAutoFit/>
          </a:bodyPr>
          <a:lstStyle/>
          <a:p>
            <a:pPr lvl="0" algn="just"/>
            <a:r>
              <a:rPr lang="it-IT" sz="1800" b="1" dirty="0">
                <a:effectLst/>
                <a:latin typeface="Calibri" panose="020F0502020204030204" pitchFamily="34" charset="0"/>
                <a:ea typeface="Times New Roman" panose="02020603050405020304" pitchFamily="18" charset="0"/>
                <a:cs typeface="Calibri" panose="020F0502020204030204" pitchFamily="34" charset="0"/>
              </a:rPr>
              <a:t>La somma di tutti i pesi dei criteri utilizzati dovrà sempre essere pari a 100</a:t>
            </a:r>
            <a:endParaRPr lang="it-IT" sz="18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9617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5" name="CasellaDiTesto 24">
            <a:extLst>
              <a:ext uri="{FF2B5EF4-FFF2-40B4-BE49-F238E27FC236}">
                <a16:creationId xmlns:a16="http://schemas.microsoft.com/office/drawing/2014/main" id="{E6FD31EC-1CF1-344A-825D-36DF491C3B6C}"/>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CALCOLO DEL PUNTEGGIO </a:t>
            </a:r>
          </a:p>
        </p:txBody>
      </p:sp>
      <p:sp>
        <p:nvSpPr>
          <p:cNvPr id="4" name="CasellaDiTesto 3">
            <a:extLst>
              <a:ext uri="{FF2B5EF4-FFF2-40B4-BE49-F238E27FC236}">
                <a16:creationId xmlns:a16="http://schemas.microsoft.com/office/drawing/2014/main" id="{C71BCC8B-9ADA-6943-84EE-13772448C3F3}"/>
              </a:ext>
            </a:extLst>
          </p:cNvPr>
          <p:cNvSpPr txBox="1"/>
          <p:nvPr/>
        </p:nvSpPr>
        <p:spPr>
          <a:xfrm>
            <a:off x="4310189" y="1247125"/>
            <a:ext cx="7595626" cy="2031325"/>
          </a:xfrm>
          <a:prstGeom prst="rect">
            <a:avLst/>
          </a:prstGeom>
          <a:noFill/>
        </p:spPr>
        <p:txBody>
          <a:bodyPr wrap="square" rtlCol="0">
            <a:spAutoFit/>
          </a:bodyPr>
          <a:lstStyle/>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Il punteggio </a:t>
            </a:r>
            <a:r>
              <a:rPr lang="it-IT" sz="1800" dirty="0" err="1">
                <a:effectLst/>
                <a:latin typeface="Calibri" panose="020F0502020204030204" pitchFamily="34" charset="0"/>
                <a:ea typeface="Calibri" panose="020F0502020204030204" pitchFamily="34" charset="0"/>
                <a:cs typeface="Calibri" panose="020F0502020204030204" pitchFamily="34" charset="0"/>
              </a:rPr>
              <a:t>P</a:t>
            </a:r>
            <a:r>
              <a:rPr lang="it-IT" sz="1800" dirty="0">
                <a:effectLst/>
                <a:latin typeface="Calibri" panose="020F0502020204030204" pitchFamily="34" charset="0"/>
                <a:ea typeface="Calibri" panose="020F0502020204030204" pitchFamily="34" charset="0"/>
                <a:cs typeface="Calibri" panose="020F0502020204030204" pitchFamily="34" charset="0"/>
              </a:rPr>
              <a:t> è compreso tra 0 e 100 sarà dato dalla somma dei punteggi ottenuti per ciascun criterio di selezione</a:t>
            </a:r>
          </a:p>
          <a:p>
            <a:pPr algn="just"/>
            <a:endParaRPr lang="it-IT" dirty="0">
              <a:latin typeface="Calibri" panose="020F0502020204030204" pitchFamily="34" charset="0"/>
              <a:ea typeface="Calibri" panose="020F0502020204030204" pitchFamily="34" charset="0"/>
              <a:cs typeface="Calibri" panose="020F0502020204030204" pitchFamily="34"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Al fine di innalzare </a:t>
            </a:r>
            <a:r>
              <a:rPr lang="it-IT" sz="1800" b="1" dirty="0">
                <a:effectLst/>
                <a:latin typeface="Calibri" panose="020F0502020204030204" pitchFamily="34" charset="0"/>
                <a:ea typeface="Calibri" panose="020F0502020204030204" pitchFamily="34" charset="0"/>
                <a:cs typeface="Calibri" panose="020F0502020204030204" pitchFamily="34" charset="0"/>
              </a:rPr>
              <a:t>la qualità delle proposte progettuali</a:t>
            </a:r>
            <a:r>
              <a:rPr lang="it-IT" sz="1800" dirty="0">
                <a:effectLst/>
                <a:latin typeface="Calibri" panose="020F0502020204030204" pitchFamily="34" charset="0"/>
                <a:ea typeface="Calibri" panose="020F0502020204030204" pitchFamily="34" charset="0"/>
                <a:cs typeface="Calibri" panose="020F0502020204030204" pitchFamily="34" charset="0"/>
              </a:rPr>
              <a:t>, queste potranno rientrare nella graduatoria delle istanze selezionate solo se raggiungono un punteggio di merito complessivo </a:t>
            </a:r>
            <a:r>
              <a:rPr lang="it-IT" sz="1800" dirty="0" err="1">
                <a:effectLst/>
                <a:latin typeface="Calibri" panose="020F0502020204030204" pitchFamily="34" charset="0"/>
                <a:ea typeface="Calibri" panose="020F0502020204030204" pitchFamily="34" charset="0"/>
                <a:cs typeface="Calibri" panose="020F0502020204030204" pitchFamily="34" charset="0"/>
              </a:rPr>
              <a:t>P</a:t>
            </a:r>
            <a:r>
              <a:rPr lang="it-IT" sz="1800" dirty="0">
                <a:effectLst/>
                <a:latin typeface="Calibri" panose="020F0502020204030204" pitchFamily="34" charset="0"/>
                <a:ea typeface="Calibri" panose="020F0502020204030204" pitchFamily="34" charset="0"/>
                <a:cs typeface="Calibri" panose="020F0502020204030204" pitchFamily="34" charset="0"/>
              </a:rPr>
              <a:t> pari o superiore a 40.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800" dirty="0">
                <a:effectLst/>
                <a:latin typeface="Calibri" panose="020F0502020204030204" pitchFamily="34" charset="0"/>
                <a:ea typeface="Calibri" panose="020F0502020204030204" pitchFamily="34"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Rettangolo 25">
            <a:extLst>
              <a:ext uri="{FF2B5EF4-FFF2-40B4-BE49-F238E27FC236}">
                <a16:creationId xmlns:a16="http://schemas.microsoft.com/office/drawing/2014/main" id="{158F3979-0A9E-FC44-956B-E1E0B8B37596}"/>
              </a:ext>
            </a:extLst>
          </p:cNvPr>
          <p:cNvSpPr/>
          <p:nvPr/>
        </p:nvSpPr>
        <p:spPr>
          <a:xfrm>
            <a:off x="132492" y="3579551"/>
            <a:ext cx="4852472" cy="95757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7" name="CasellaDiTesto 26">
            <a:extLst>
              <a:ext uri="{FF2B5EF4-FFF2-40B4-BE49-F238E27FC236}">
                <a16:creationId xmlns:a16="http://schemas.microsoft.com/office/drawing/2014/main" id="{8C05ED83-5D6D-B448-9631-F82D499E5332}"/>
              </a:ext>
            </a:extLst>
          </p:cNvPr>
          <p:cNvSpPr txBox="1"/>
          <p:nvPr/>
        </p:nvSpPr>
        <p:spPr>
          <a:xfrm>
            <a:off x="95842" y="3874125"/>
            <a:ext cx="4328076" cy="307777"/>
          </a:xfrm>
          <a:prstGeom prst="rect">
            <a:avLst/>
          </a:prstGeom>
          <a:noFill/>
        </p:spPr>
        <p:txBody>
          <a:bodyPr wrap="square" rtlCol="0">
            <a:spAutoFit/>
          </a:bodyPr>
          <a:lstStyle/>
          <a:p>
            <a:r>
              <a:rPr lang="it-IT" sz="1400" b="1" i="1" dirty="0">
                <a:solidFill>
                  <a:schemeClr val="bg1"/>
                </a:solidFill>
              </a:rPr>
              <a:t>	QUALIFICAZIONE DEL PN-FEAMPA</a:t>
            </a:r>
          </a:p>
        </p:txBody>
      </p:sp>
      <p:sp>
        <p:nvSpPr>
          <p:cNvPr id="28" name="Rettangolo 27">
            <a:extLst>
              <a:ext uri="{FF2B5EF4-FFF2-40B4-BE49-F238E27FC236}">
                <a16:creationId xmlns:a16="http://schemas.microsoft.com/office/drawing/2014/main" id="{E2A5E0E4-29EE-D64E-A032-3669A96A850D}"/>
              </a:ext>
            </a:extLst>
          </p:cNvPr>
          <p:cNvSpPr/>
          <p:nvPr/>
        </p:nvSpPr>
        <p:spPr>
          <a:xfrm>
            <a:off x="5691494" y="3466920"/>
            <a:ext cx="6353741" cy="1283728"/>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a:extLst>
              <a:ext uri="{FF2B5EF4-FFF2-40B4-BE49-F238E27FC236}">
                <a16:creationId xmlns:a16="http://schemas.microsoft.com/office/drawing/2014/main" id="{59B64817-61AF-FB4E-8BE0-2506C3466799}"/>
              </a:ext>
            </a:extLst>
          </p:cNvPr>
          <p:cNvSpPr txBox="1"/>
          <p:nvPr/>
        </p:nvSpPr>
        <p:spPr>
          <a:xfrm>
            <a:off x="5867555" y="3466919"/>
            <a:ext cx="6038260" cy="923330"/>
          </a:xfrm>
          <a:prstGeom prst="rect">
            <a:avLst/>
          </a:prstGeom>
          <a:noFill/>
        </p:spPr>
        <p:txBody>
          <a:bodyPr wrap="square" rtlCol="0">
            <a:spAutoFit/>
          </a:bodyPr>
          <a:lstStyle/>
          <a:p>
            <a:r>
              <a:rPr lang="it-IT" dirty="0"/>
              <a:t>Criteri qualitativi della proposta progettuale</a:t>
            </a:r>
          </a:p>
          <a:p>
            <a:r>
              <a:rPr lang="it-IT" dirty="0"/>
              <a:t>Criteri premiali</a:t>
            </a:r>
          </a:p>
          <a:p>
            <a:r>
              <a:rPr lang="it-IT" dirty="0"/>
              <a:t>Soglia per l’accesso al sostegno</a:t>
            </a:r>
          </a:p>
        </p:txBody>
      </p:sp>
      <p:sp>
        <p:nvSpPr>
          <p:cNvPr id="10" name="Freccia destra 9">
            <a:extLst>
              <a:ext uri="{FF2B5EF4-FFF2-40B4-BE49-F238E27FC236}">
                <a16:creationId xmlns:a16="http://schemas.microsoft.com/office/drawing/2014/main" id="{388EB2E5-A9F6-3B49-9DAE-DC6E0B457FD1}"/>
              </a:ext>
            </a:extLst>
          </p:cNvPr>
          <p:cNvSpPr/>
          <p:nvPr/>
        </p:nvSpPr>
        <p:spPr>
          <a:xfrm>
            <a:off x="5021614" y="3874125"/>
            <a:ext cx="706530" cy="461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982056DE-842E-D54E-BFC4-972542AB9AF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pic>
        <p:nvPicPr>
          <p:cNvPr id="11" name="Elemento grafico 10" descr="Medaglia">
            <a:extLst>
              <a:ext uri="{FF2B5EF4-FFF2-40B4-BE49-F238E27FC236}">
                <a16:creationId xmlns:a16="http://schemas.microsoft.com/office/drawing/2014/main" id="{7CE562D1-B577-9B41-9EF1-BE15D3026EB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27381" y="4471373"/>
            <a:ext cx="1775863" cy="1775863"/>
          </a:xfrm>
          <a:prstGeom prst="rect">
            <a:avLst/>
          </a:prstGeom>
        </p:spPr>
      </p:pic>
    </p:spTree>
    <p:extLst>
      <p:ext uri="{BB962C8B-B14F-4D97-AF65-F5344CB8AC3E}">
        <p14:creationId xmlns:p14="http://schemas.microsoft.com/office/powerpoint/2010/main" val="2253943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60783" y="352943"/>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COEFFICIENTI DI VALUTAZIONE C</a:t>
            </a:r>
          </a:p>
        </p:txBody>
      </p:sp>
      <p:sp>
        <p:nvSpPr>
          <p:cNvPr id="24" name="Rettangolo 23">
            <a:extLst>
              <a:ext uri="{FF2B5EF4-FFF2-40B4-BE49-F238E27FC236}">
                <a16:creationId xmlns:a16="http://schemas.microsoft.com/office/drawing/2014/main" id="{ED142977-D2E0-5746-8810-2F29CFB2F498}"/>
              </a:ext>
            </a:extLst>
          </p:cNvPr>
          <p:cNvSpPr/>
          <p:nvPr/>
        </p:nvSpPr>
        <p:spPr>
          <a:xfrm>
            <a:off x="48213" y="1367964"/>
            <a:ext cx="12053455" cy="723633"/>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E3832110-32F0-E14C-AB56-B4CE3E9E3523}"/>
              </a:ext>
            </a:extLst>
          </p:cNvPr>
          <p:cNvSpPr txBox="1"/>
          <p:nvPr/>
        </p:nvSpPr>
        <p:spPr>
          <a:xfrm>
            <a:off x="78418" y="1392718"/>
            <a:ext cx="11954904" cy="646331"/>
          </a:xfrm>
          <a:prstGeom prst="rect">
            <a:avLst/>
          </a:prstGeom>
          <a:noFill/>
        </p:spPr>
        <p:txBody>
          <a:bodyPr wrap="square" rtlCol="0">
            <a:spAutoFit/>
          </a:bodyPr>
          <a:lstStyle/>
          <a:p>
            <a:r>
              <a:rPr lang="it-IT" sz="1800" b="1" dirty="0">
                <a:effectLst/>
                <a:latin typeface="Calibri" panose="020F0502020204030204" pitchFamily="34" charset="0"/>
                <a:ea typeface="Calibri" panose="020F0502020204030204" pitchFamily="34" charset="0"/>
                <a:cs typeface="Calibri" panose="020F0502020204030204" pitchFamily="34" charset="0"/>
              </a:rPr>
              <a:t>coefficiente predefinito</a:t>
            </a:r>
            <a:r>
              <a:rPr lang="it-IT" sz="1800" dirty="0">
                <a:effectLst/>
                <a:latin typeface="Calibri" panose="020F0502020204030204" pitchFamily="34" charset="0"/>
                <a:ea typeface="Calibri" panose="020F0502020204030204" pitchFamily="34" charset="0"/>
                <a:cs typeface="Calibri" panose="020F0502020204030204" pitchFamily="34" charset="0"/>
              </a:rPr>
              <a:t>, associato alla presenza di un determinato requisito (SI = 1 NO = 0) o al valore assunto da un determinato fattore di valutazione (es. età in anni del proponente), </a:t>
            </a:r>
            <a:r>
              <a:rPr lang="it-IT" sz="1800" b="1" dirty="0">
                <a:effectLst/>
                <a:latin typeface="Calibri" panose="020F0502020204030204" pitchFamily="34" charset="0"/>
                <a:ea typeface="Calibri" panose="020F0502020204030204" pitchFamily="34" charset="0"/>
                <a:cs typeface="Calibri" panose="020F0502020204030204" pitchFamily="34" charset="0"/>
              </a:rPr>
              <a:t>elementi oggettivi ricavabili</a:t>
            </a:r>
            <a:r>
              <a:rPr lang="it-IT" sz="1800" dirty="0">
                <a:effectLst/>
                <a:latin typeface="Calibri" panose="020F0502020204030204" pitchFamily="34" charset="0"/>
                <a:ea typeface="Calibri" panose="020F0502020204030204" pitchFamily="34" charset="0"/>
                <a:cs typeface="Calibri" panose="020F0502020204030204" pitchFamily="34"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Rettangolo 24">
            <a:extLst>
              <a:ext uri="{FF2B5EF4-FFF2-40B4-BE49-F238E27FC236}">
                <a16:creationId xmlns:a16="http://schemas.microsoft.com/office/drawing/2014/main" id="{D037D135-136D-F247-9C1C-909B07C441A6}"/>
              </a:ext>
            </a:extLst>
          </p:cNvPr>
          <p:cNvSpPr/>
          <p:nvPr/>
        </p:nvSpPr>
        <p:spPr>
          <a:xfrm>
            <a:off x="69272" y="2198557"/>
            <a:ext cx="12053455" cy="723633"/>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6" name="Rettangolo 25">
            <a:extLst>
              <a:ext uri="{FF2B5EF4-FFF2-40B4-BE49-F238E27FC236}">
                <a16:creationId xmlns:a16="http://schemas.microsoft.com/office/drawing/2014/main" id="{9F5D3BF7-FA7D-FA4D-A188-FCCFE56ADFB0}"/>
              </a:ext>
            </a:extLst>
          </p:cNvPr>
          <p:cNvSpPr/>
          <p:nvPr/>
        </p:nvSpPr>
        <p:spPr>
          <a:xfrm>
            <a:off x="48213" y="3040723"/>
            <a:ext cx="12053455" cy="1837853"/>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6F21530E-D9AF-0044-8D4E-B3C0D22F6259}"/>
              </a:ext>
            </a:extLst>
          </p:cNvPr>
          <p:cNvSpPr/>
          <p:nvPr/>
        </p:nvSpPr>
        <p:spPr>
          <a:xfrm>
            <a:off x="63315" y="4982618"/>
            <a:ext cx="12053455" cy="1785097"/>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1A58F343-90BF-564A-8B9E-FDA568D4A22A}"/>
              </a:ext>
            </a:extLst>
          </p:cNvPr>
          <p:cNvSpPr txBox="1"/>
          <p:nvPr/>
        </p:nvSpPr>
        <p:spPr>
          <a:xfrm>
            <a:off x="78418" y="2198557"/>
            <a:ext cx="11901055" cy="646331"/>
          </a:xfrm>
          <a:prstGeom prst="rect">
            <a:avLst/>
          </a:prstGeom>
          <a:noFill/>
        </p:spPr>
        <p:txBody>
          <a:bodyPr wrap="square" rtlCol="0">
            <a:spAutoFit/>
          </a:bodyPr>
          <a:lstStyle/>
          <a:p>
            <a:r>
              <a:rPr lang="it-IT" sz="1800" b="1" dirty="0">
                <a:effectLst/>
                <a:latin typeface="Calibri" panose="020F0502020204030204" pitchFamily="34" charset="0"/>
                <a:ea typeface="Calibri" panose="020F0502020204030204" pitchFamily="34" charset="0"/>
                <a:cs typeface="Calibri" panose="020F0502020204030204" pitchFamily="34" charset="0"/>
              </a:rPr>
              <a:t>coefficiente calcolato sulla scorta di un rapporto tra il valore di un determinato parametro ed il suo valore massimo</a:t>
            </a:r>
            <a:r>
              <a:rPr lang="it-IT" sz="1800" dirty="0">
                <a:effectLst/>
                <a:latin typeface="Calibri" panose="020F0502020204030204" pitchFamily="34" charset="0"/>
                <a:ea typeface="Calibri" panose="020F0502020204030204" pitchFamily="34" charset="0"/>
                <a:cs typeface="Calibri" panose="020F0502020204030204" pitchFamily="34" charset="0"/>
              </a:rPr>
              <a:t> quale ad esempio: Costo di interventi a valenza ambientale/Costo totale dell’intervento;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CasellaDiTesto 3">
            <a:extLst>
              <a:ext uri="{FF2B5EF4-FFF2-40B4-BE49-F238E27FC236}">
                <a16:creationId xmlns:a16="http://schemas.microsoft.com/office/drawing/2014/main" id="{534C7B4C-F39D-0C42-87F0-B47A41828993}"/>
              </a:ext>
            </a:extLst>
          </p:cNvPr>
          <p:cNvSpPr txBox="1"/>
          <p:nvPr/>
        </p:nvSpPr>
        <p:spPr>
          <a:xfrm>
            <a:off x="75230" y="3136362"/>
            <a:ext cx="11778860" cy="2031325"/>
          </a:xfrm>
          <a:prstGeom prst="rect">
            <a:avLst/>
          </a:prstGeom>
          <a:noFill/>
        </p:spPr>
        <p:txBody>
          <a:bodyPr wrap="square" rtlCol="0">
            <a:spAutoFit/>
          </a:bodyPr>
          <a:lstStyle/>
          <a:p>
            <a:r>
              <a:rPr lang="it-IT" sz="1800" b="1" dirty="0">
                <a:effectLst/>
                <a:latin typeface="Calibri" panose="020F0502020204030204" pitchFamily="34" charset="0"/>
                <a:ea typeface="Calibri" panose="020F0502020204030204" pitchFamily="34" charset="0"/>
                <a:cs typeface="Calibri" panose="020F0502020204030204" pitchFamily="34" charset="0"/>
              </a:rPr>
              <a:t>coefficiente che assume valori intermedi tra 0 e 1 in relazione alla distribuzione di valori assunti dal criterio valutato</a:t>
            </a:r>
            <a:r>
              <a:rPr lang="it-IT" sz="1800" dirty="0">
                <a:effectLst/>
                <a:latin typeface="Calibri" panose="020F0502020204030204" pitchFamily="34" charset="0"/>
                <a:ea typeface="Calibri" panose="020F0502020204030204" pitchFamily="34" charset="0"/>
                <a:cs typeface="Calibri" panose="020F0502020204030204" pitchFamily="34" charset="0"/>
              </a:rPr>
              <a:t>. In questa fase l’</a:t>
            </a:r>
            <a:r>
              <a:rPr lang="it-IT" sz="1800" dirty="0" err="1">
                <a:effectLst/>
                <a:latin typeface="Calibri" panose="020F0502020204030204" pitchFamily="34" charset="0"/>
                <a:ea typeface="Calibri" panose="020F0502020204030204" pitchFamily="34" charset="0"/>
                <a:cs typeface="Calibri" panose="020F0502020204030204" pitchFamily="34" charset="0"/>
              </a:rPr>
              <a:t>AdG</a:t>
            </a:r>
            <a:r>
              <a:rPr lang="it-IT" sz="1800" dirty="0">
                <a:effectLst/>
                <a:latin typeface="Calibri" panose="020F0502020204030204" pitchFamily="34" charset="0"/>
                <a:ea typeface="Calibri" panose="020F0502020204030204" pitchFamily="34" charset="0"/>
                <a:cs typeface="Calibri" panose="020F0502020204030204" pitchFamily="34" charset="0"/>
              </a:rPr>
              <a:t> individua un valore di riferimento per l’attribuzione del punteggio (C=0 o C=1), mentre l’altro valore di riferimento è associato ad una soglia minima o massima (</a:t>
            </a:r>
            <a:r>
              <a:rPr lang="it-IT" sz="1800" dirty="0" err="1">
                <a:effectLst/>
                <a:latin typeface="Calibri" panose="020F0502020204030204" pitchFamily="34" charset="0"/>
                <a:ea typeface="Calibri" panose="020F0502020204030204" pitchFamily="34" charset="0"/>
                <a:cs typeface="Calibri" panose="020F0502020204030204" pitchFamily="34" charset="0"/>
              </a:rPr>
              <a:t>min</a:t>
            </a:r>
            <a:r>
              <a:rPr lang="it-IT" sz="1800" dirty="0">
                <a:effectLst/>
                <a:latin typeface="Calibri" panose="020F0502020204030204" pitchFamily="34" charset="0"/>
                <a:ea typeface="Calibri" panose="020F0502020204030204" pitchFamily="34" charset="0"/>
                <a:cs typeface="Calibri" panose="020F0502020204030204" pitchFamily="34" charset="0"/>
              </a:rPr>
              <a:t> o </a:t>
            </a:r>
            <a:r>
              <a:rPr lang="it-IT" sz="1800" dirty="0" err="1">
                <a:effectLst/>
                <a:latin typeface="Calibri" panose="020F0502020204030204" pitchFamily="34" charset="0"/>
                <a:ea typeface="Calibri" panose="020F0502020204030204" pitchFamily="34" charset="0"/>
                <a:cs typeface="Calibri" panose="020F0502020204030204" pitchFamily="34" charset="0"/>
              </a:rPr>
              <a:t>max</a:t>
            </a:r>
            <a:r>
              <a:rPr lang="it-IT" sz="1800" dirty="0">
                <a:effectLst/>
                <a:latin typeface="Calibri" panose="020F0502020204030204" pitchFamily="34" charset="0"/>
                <a:ea typeface="Calibri" panose="020F0502020204030204" pitchFamily="34" charset="0"/>
                <a:cs typeface="Calibri" panose="020F0502020204030204" pitchFamily="34" charset="0"/>
              </a:rPr>
              <a:t>). L’organismo intermedio potrà declinare il coefficiente in valori intermedi, secondo una distribuzione a gradino (es: C=0 per </a:t>
            </a:r>
            <a:r>
              <a:rPr lang="it-IT" sz="1800" dirty="0" err="1">
                <a:effectLst/>
                <a:latin typeface="Calibri" panose="020F0502020204030204" pitchFamily="34" charset="0"/>
                <a:ea typeface="Calibri" panose="020F0502020204030204" pitchFamily="34" charset="0"/>
                <a:cs typeface="Calibri" panose="020F0502020204030204" pitchFamily="34" charset="0"/>
              </a:rPr>
              <a:t>N</a:t>
            </a:r>
            <a:r>
              <a:rPr lang="it-IT" sz="1800" dirty="0">
                <a:effectLst/>
                <a:latin typeface="Calibri" panose="020F0502020204030204" pitchFamily="34" charset="0"/>
                <a:ea typeface="Calibri" panose="020F0502020204030204" pitchFamily="34" charset="0"/>
                <a:cs typeface="Calibri" panose="020F0502020204030204" pitchFamily="34" charset="0"/>
              </a:rPr>
              <a:t>=0; C=0,2 per 0&lt;</a:t>
            </a:r>
            <a:r>
              <a:rPr lang="it-IT" sz="1800" dirty="0" err="1">
                <a:effectLst/>
                <a:latin typeface="Calibri" panose="020F0502020204030204" pitchFamily="34" charset="0"/>
                <a:ea typeface="Calibri" panose="020F0502020204030204" pitchFamily="34" charset="0"/>
                <a:cs typeface="Calibri" panose="020F0502020204030204" pitchFamily="34" charset="0"/>
              </a:rPr>
              <a:t>N</a:t>
            </a:r>
            <a:r>
              <a:rPr lang="it-IT" sz="1800" dirty="0">
                <a:effectLst/>
                <a:latin typeface="Calibri" panose="020F0502020204030204" pitchFamily="34" charset="0"/>
                <a:ea typeface="Calibri" panose="020F0502020204030204" pitchFamily="34" charset="0"/>
                <a:cs typeface="Calibri" panose="020F0502020204030204" pitchFamily="34" charset="0"/>
              </a:rPr>
              <a:t>&lt;3; C=0,7 per 3&lt;</a:t>
            </a:r>
            <a:r>
              <a:rPr lang="it-IT" sz="1800" dirty="0" err="1">
                <a:effectLst/>
                <a:latin typeface="Calibri" panose="020F0502020204030204" pitchFamily="34" charset="0"/>
                <a:ea typeface="Calibri" panose="020F0502020204030204" pitchFamily="34" charset="0"/>
                <a:cs typeface="Calibri" panose="020F0502020204030204" pitchFamily="34" charset="0"/>
              </a:rPr>
              <a:t>N</a:t>
            </a:r>
            <a:r>
              <a:rPr lang="it-IT" sz="1800" dirty="0">
                <a:effectLst/>
                <a:latin typeface="Calibri" panose="020F0502020204030204" pitchFamily="34" charset="0"/>
                <a:ea typeface="Calibri" panose="020F0502020204030204" pitchFamily="34" charset="0"/>
                <a:cs typeface="Calibri" panose="020F0502020204030204" pitchFamily="34" charset="0"/>
              </a:rPr>
              <a:t>&lt;7, C=1 per </a:t>
            </a:r>
            <a:r>
              <a:rPr lang="it-IT" sz="1800" dirty="0" err="1">
                <a:effectLst/>
                <a:latin typeface="Calibri" panose="020F0502020204030204" pitchFamily="34" charset="0"/>
                <a:ea typeface="Calibri" panose="020F0502020204030204" pitchFamily="34" charset="0"/>
                <a:cs typeface="Calibri" panose="020F0502020204030204" pitchFamily="34" charset="0"/>
              </a:rPr>
              <a:t>N</a:t>
            </a:r>
            <a:r>
              <a:rPr lang="it-IT" sz="1800" dirty="0">
                <a:effectLst/>
                <a:latin typeface="Calibri" panose="020F0502020204030204" pitchFamily="34" charset="0"/>
                <a:ea typeface="Calibri" panose="020F0502020204030204" pitchFamily="34" charset="0"/>
                <a:cs typeface="Calibri" panose="020F0502020204030204" pitchFamily="34" charset="0"/>
              </a:rPr>
              <a:t>&gt; 7), ovvero secondo una relazione lineare (retta passante per due punti le cui coordinate sono date da: “0” ed il valore assunto dal criterio; “1” ed il valore assunto dal criterio), in maniera tale da individuare la distribuzione più idonea dello stesso;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9" name="CasellaDiTesto 8">
            <a:extLst>
              <a:ext uri="{FF2B5EF4-FFF2-40B4-BE49-F238E27FC236}">
                <a16:creationId xmlns:a16="http://schemas.microsoft.com/office/drawing/2014/main" id="{2D3FB4E2-07DF-3B40-850F-C5295246EAC9}"/>
              </a:ext>
            </a:extLst>
          </p:cNvPr>
          <p:cNvSpPr txBox="1"/>
          <p:nvPr/>
        </p:nvSpPr>
        <p:spPr>
          <a:xfrm>
            <a:off x="200613" y="4997109"/>
            <a:ext cx="11778860" cy="1754326"/>
          </a:xfrm>
          <a:prstGeom prst="rect">
            <a:avLst/>
          </a:prstGeom>
          <a:noFill/>
        </p:spPr>
        <p:txBody>
          <a:bodyPr wrap="square" rtlCol="0">
            <a:spAutoFit/>
          </a:bodyPr>
          <a:lstStyle/>
          <a:p>
            <a:r>
              <a:rPr lang="it-IT" sz="1800" b="1" dirty="0">
                <a:effectLst/>
                <a:latin typeface="Calibri" panose="020F0502020204030204" pitchFamily="34" charset="0"/>
                <a:ea typeface="Calibri" panose="020F0502020204030204" pitchFamily="34" charset="0"/>
                <a:cs typeface="Calibri" panose="020F0502020204030204" pitchFamily="34" charset="0"/>
              </a:rPr>
              <a:t>coefficiente che assume valori intermedi tra 0 e 1 in relazione alla qualità progettuale</a:t>
            </a:r>
            <a:r>
              <a:rPr lang="it-IT" sz="1800" dirty="0">
                <a:effectLst/>
                <a:latin typeface="Calibri" panose="020F0502020204030204" pitchFamily="34" charset="0"/>
                <a:ea typeface="Calibri" panose="020F0502020204030204" pitchFamily="34" charset="0"/>
                <a:cs typeface="Calibri" panose="020F0502020204030204" pitchFamily="34" charset="0"/>
              </a:rPr>
              <a:t> individuata con tre parametri: Alto, Medio, Basso. In ciascun avviso ovvero bando andranno declinati le metodologie per quantificare i tre parametri poc’anzi descritti seguendo una declaratoria che determina come sono valutati i parametri Alto, Medio e Basso presente negli avvisi e nei bandi;</a:t>
            </a:r>
            <a:r>
              <a:rPr lang="it-I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 predetti criteri saranno successivamente declinati mediante attribuzione dei pesi relativi nei singoli strumenti di intervento, consentendone l’adattamento alle relative specificità.</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29" name="CasellaDiTesto 28">
            <a:extLst>
              <a:ext uri="{FF2B5EF4-FFF2-40B4-BE49-F238E27FC236}">
                <a16:creationId xmlns:a16="http://schemas.microsoft.com/office/drawing/2014/main" id="{9416767F-5164-8C4E-A58E-BD9E89D46C32}"/>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2398963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Criteri di selezione </a:t>
            </a:r>
          </a:p>
          <a:p>
            <a:pPr algn="ctr"/>
            <a:r>
              <a:rPr lang="it-IT" b="1" dirty="0">
                <a:solidFill>
                  <a:schemeClr val="bg1"/>
                </a:solidFill>
                <a:latin typeface="Avenir LT 65 Medium" panose="02000603020000020003" pitchFamily="2" charset="0"/>
              </a:rPr>
              <a:t>Art.21 Reg.(UE) 2021/1139 </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graphicFrame>
        <p:nvGraphicFramePr>
          <p:cNvPr id="2" name="Tabella 1">
            <a:extLst>
              <a:ext uri="{FF2B5EF4-FFF2-40B4-BE49-F238E27FC236}">
                <a16:creationId xmlns:a16="http://schemas.microsoft.com/office/drawing/2014/main" id="{3F3840AB-C72F-6B48-A6CF-18A640F9CB7A}"/>
              </a:ext>
            </a:extLst>
          </p:cNvPr>
          <p:cNvGraphicFramePr>
            <a:graphicFrameLocks noGrp="1"/>
          </p:cNvGraphicFramePr>
          <p:nvPr>
            <p:extLst>
              <p:ext uri="{D42A27DB-BD31-4B8C-83A1-F6EECF244321}">
                <p14:modId xmlns:p14="http://schemas.microsoft.com/office/powerpoint/2010/main" val="3901926752"/>
              </p:ext>
            </p:extLst>
          </p:nvPr>
        </p:nvGraphicFramePr>
        <p:xfrm>
          <a:off x="3996760" y="2314357"/>
          <a:ext cx="7994014" cy="3438380"/>
        </p:xfrm>
        <a:graphic>
          <a:graphicData uri="http://schemas.openxmlformats.org/drawingml/2006/table">
            <a:tbl>
              <a:tblPr firstRow="1" firstCol="1" bandRow="1"/>
              <a:tblGrid>
                <a:gridCol w="439695">
                  <a:extLst>
                    <a:ext uri="{9D8B030D-6E8A-4147-A177-3AD203B41FA5}">
                      <a16:colId xmlns:a16="http://schemas.microsoft.com/office/drawing/2014/main" val="2332147211"/>
                    </a:ext>
                  </a:extLst>
                </a:gridCol>
                <a:gridCol w="4384783">
                  <a:extLst>
                    <a:ext uri="{9D8B030D-6E8A-4147-A177-3AD203B41FA5}">
                      <a16:colId xmlns:a16="http://schemas.microsoft.com/office/drawing/2014/main" val="1095785570"/>
                    </a:ext>
                  </a:extLst>
                </a:gridCol>
                <a:gridCol w="1322330">
                  <a:extLst>
                    <a:ext uri="{9D8B030D-6E8A-4147-A177-3AD203B41FA5}">
                      <a16:colId xmlns:a16="http://schemas.microsoft.com/office/drawing/2014/main" val="4169579810"/>
                    </a:ext>
                  </a:extLst>
                </a:gridCol>
                <a:gridCol w="853430">
                  <a:extLst>
                    <a:ext uri="{9D8B030D-6E8A-4147-A177-3AD203B41FA5}">
                      <a16:colId xmlns:a16="http://schemas.microsoft.com/office/drawing/2014/main" val="580627515"/>
                    </a:ext>
                  </a:extLst>
                </a:gridCol>
                <a:gridCol w="993776">
                  <a:extLst>
                    <a:ext uri="{9D8B030D-6E8A-4147-A177-3AD203B41FA5}">
                      <a16:colId xmlns:a16="http://schemas.microsoft.com/office/drawing/2014/main" val="3914462277"/>
                    </a:ext>
                  </a:extLst>
                </a:gridCol>
              </a:tblGrid>
              <a:tr h="213563">
                <a:tc gridSpan="5">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OPERAZIONE A REGIA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84600158"/>
                  </a:ext>
                </a:extLst>
              </a:tr>
              <a:tr h="854256">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CRITERI DI SELEZIONE DEGLI INTERVENTI</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COEFFICIENTE C (0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PESO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PUNTEGGIO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P=C X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59108064"/>
                  </a:ext>
                </a:extLst>
              </a:tr>
              <a:tr h="213563">
                <a:tc gridSpan="5">
                  <a:txBody>
                    <a:bodyPr/>
                    <a:lstStyle/>
                    <a:p>
                      <a:r>
                        <a:rPr lang="it-IT" sz="1000" b="1"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CRITERI SPECIFICI DEL RICHIEDENTE</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111138848"/>
                  </a:ext>
                </a:extLst>
              </a:tr>
              <a:tr h="1067819">
                <a:tc>
                  <a:txBody>
                    <a:bodyPr/>
                    <a:lstStyle/>
                    <a:p>
                      <a:pPr algn="just"/>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SR1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Numero di giorni di lavoro in mare svolti dal pescatore a bordo di un peschereccio dell’Unione interessato dall’arresto temporaneo nel corso dei due anni civili precedenti la data di presentazione della domanda di sostegno nel solo caso di cui all’art.21, comma 5, lett.b)</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C=Nr. di giorni di pesca effettuati/730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8626311"/>
                  </a:ext>
                </a:extLst>
              </a:tr>
              <a:tr h="234921">
                <a:tc gridSpan="5">
                  <a:txBody>
                    <a:bodyPr/>
                    <a:lstStyle/>
                    <a:p>
                      <a:r>
                        <a:rPr lang="it-IT" sz="1100" b="1"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SPECIFICI DELLE OPERAZIONI ATTIVATE DALL’INTERVENTO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371000704"/>
                  </a:ext>
                </a:extLst>
              </a:tr>
              <a:tr h="427129">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Maggior potenza istallata a bordo dell’imbarcazione espressa in numero di kW, nel solo caso di cui all’art.21, comma 5, </a:t>
                      </a:r>
                      <a:r>
                        <a:rPr lang="it-IT" sz="10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lett.a</a:t>
                      </a: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kW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kW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4024210"/>
                  </a:ext>
                </a:extLst>
              </a:tr>
              <a:tr h="427129">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Maggior stazza dell’imbarcazione espressa in </a:t>
                      </a:r>
                      <a:r>
                        <a:rPr lang="it-IT" sz="1000"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Grosse Tonnage</a:t>
                      </a: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GT nel solo caso di cui all’art.21, comma 5, lett.a)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GT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GT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effectLst/>
                          <a:latin typeface="Calibri" panose="020F0502020204030204" pitchFamily="34" charset="0"/>
                          <a:ea typeface="Calibri" panose="020F0502020204030204" pitchFamily="34" charset="0"/>
                          <a:cs typeface="Calibri" panose="020F0502020204030204" pitchFamily="34" charset="0"/>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4779734"/>
                  </a:ext>
                </a:extLst>
              </a:tr>
            </a:tbl>
          </a:graphicData>
        </a:graphic>
      </p:graphicFrame>
      <p:sp>
        <p:nvSpPr>
          <p:cNvPr id="3" name="CasellaDiTesto 2">
            <a:extLst>
              <a:ext uri="{FF2B5EF4-FFF2-40B4-BE49-F238E27FC236}">
                <a16:creationId xmlns:a16="http://schemas.microsoft.com/office/drawing/2014/main" id="{6209DD91-7D9C-1B46-A579-D550405B7E53}"/>
              </a:ext>
            </a:extLst>
          </p:cNvPr>
          <p:cNvSpPr txBox="1"/>
          <p:nvPr/>
        </p:nvSpPr>
        <p:spPr>
          <a:xfrm>
            <a:off x="90332" y="3292373"/>
            <a:ext cx="3808247" cy="3139321"/>
          </a:xfrm>
          <a:prstGeom prst="rect">
            <a:avLst/>
          </a:prstGeom>
          <a:noFill/>
        </p:spPr>
        <p:txBody>
          <a:bodyPr wrap="square" rtlCol="0">
            <a:spAutoFit/>
          </a:bodyPr>
          <a:lstStyle/>
          <a:p>
            <a:r>
              <a:rPr lang="it-IT" sz="1800" dirty="0">
                <a:effectLst/>
                <a:latin typeface="Calibri" panose="020F0502020204030204" pitchFamily="34" charset="0"/>
                <a:ea typeface="Calibri" panose="020F0502020204030204" pitchFamily="34" charset="0"/>
              </a:rPr>
              <a:t>Tutte le imprese richiedenti ed ammissibili il premio finanziario per la cessazione temporanea dell’attività di pesca, indipendentemente dal punteggio raggiunto in fase di selezione dell’intervento ed alla relativa posizione in graduatoria; non si applica la disposizione riportata circa il punteggio minimo pari a 40 da raggiungere per la </a:t>
            </a:r>
            <a:r>
              <a:rPr lang="it-IT" sz="1800" dirty="0" err="1">
                <a:effectLst/>
                <a:latin typeface="Calibri" panose="020F0502020204030204" pitchFamily="34" charset="0"/>
                <a:ea typeface="Calibri" panose="020F0502020204030204" pitchFamily="34" charset="0"/>
              </a:rPr>
              <a:t>selezionabilità</a:t>
            </a:r>
            <a:r>
              <a:rPr lang="it-IT" sz="1800" dirty="0">
                <a:effectLst/>
                <a:latin typeface="Calibri" panose="020F0502020204030204" pitchFamily="34" charset="0"/>
                <a:ea typeface="Calibri" panose="020F0502020204030204" pitchFamily="34" charset="0"/>
              </a:rPr>
              <a:t> dell’intervento.</a:t>
            </a:r>
            <a:r>
              <a:rPr lang="it-IT" dirty="0">
                <a:effectLst/>
              </a:rPr>
              <a:t> </a:t>
            </a:r>
            <a:endParaRPr lang="it-IT" dirty="0"/>
          </a:p>
        </p:txBody>
      </p:sp>
      <p:sp>
        <p:nvSpPr>
          <p:cNvPr id="24" name="Rettangolo 23">
            <a:extLst>
              <a:ext uri="{FF2B5EF4-FFF2-40B4-BE49-F238E27FC236}">
                <a16:creationId xmlns:a16="http://schemas.microsoft.com/office/drawing/2014/main" id="{BBE0C9A3-A4E2-4C44-906D-981FC86CF46B}"/>
              </a:ext>
            </a:extLst>
          </p:cNvPr>
          <p:cNvSpPr/>
          <p:nvPr/>
        </p:nvSpPr>
        <p:spPr>
          <a:xfrm>
            <a:off x="4665442" y="1324509"/>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a:extLst>
              <a:ext uri="{FF2B5EF4-FFF2-40B4-BE49-F238E27FC236}">
                <a16:creationId xmlns:a16="http://schemas.microsoft.com/office/drawing/2014/main" id="{3700B52C-E20C-714C-8C6D-0F3BC578830A}"/>
              </a:ext>
            </a:extLst>
          </p:cNvPr>
          <p:cNvSpPr txBox="1"/>
          <p:nvPr/>
        </p:nvSpPr>
        <p:spPr>
          <a:xfrm>
            <a:off x="4765153" y="1387542"/>
            <a:ext cx="6027443" cy="307777"/>
          </a:xfrm>
          <a:prstGeom prst="rect">
            <a:avLst/>
          </a:prstGeom>
          <a:noFill/>
        </p:spPr>
        <p:txBody>
          <a:bodyPr wrap="square" rtlCol="0">
            <a:spAutoFit/>
          </a:bodyPr>
          <a:lstStyle/>
          <a:p>
            <a:pPr algn="ctr"/>
            <a:r>
              <a:rPr lang="it-IT" sz="1400" b="1" i="1" dirty="0">
                <a:solidFill>
                  <a:schemeClr val="bg1"/>
                </a:solidFill>
              </a:rPr>
              <a:t>Arresto temporaneo dell’attività di pesca</a:t>
            </a:r>
          </a:p>
        </p:txBody>
      </p:sp>
      <p:sp>
        <p:nvSpPr>
          <p:cNvPr id="27" name="CasellaDiTesto 26">
            <a:extLst>
              <a:ext uri="{FF2B5EF4-FFF2-40B4-BE49-F238E27FC236}">
                <a16:creationId xmlns:a16="http://schemas.microsoft.com/office/drawing/2014/main" id="{E8893307-028F-AA41-899F-EF01099692DF}"/>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59896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CasellaDiTesto 23">
            <a:extLst>
              <a:ext uri="{FF2B5EF4-FFF2-40B4-BE49-F238E27FC236}">
                <a16:creationId xmlns:a16="http://schemas.microsoft.com/office/drawing/2014/main" id="{9FCE7643-4064-3D48-812E-09111C54D721}"/>
              </a:ext>
            </a:extLst>
          </p:cNvPr>
          <p:cNvSpPr txBox="1"/>
          <p:nvPr/>
        </p:nvSpPr>
        <p:spPr>
          <a:xfrm>
            <a:off x="-52879" y="267991"/>
            <a:ext cx="2753180"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Criteri di selezione </a:t>
            </a:r>
          </a:p>
          <a:p>
            <a:pPr algn="ctr"/>
            <a:r>
              <a:rPr lang="it-IT" b="1" dirty="0">
                <a:solidFill>
                  <a:schemeClr val="bg1"/>
                </a:solidFill>
                <a:latin typeface="Avenir LT 65 Medium" panose="02000603020000020003" pitchFamily="2" charset="0"/>
              </a:rPr>
              <a:t>Art.22 Reg.(UE) 2021/1139 </a:t>
            </a:r>
          </a:p>
        </p:txBody>
      </p:sp>
      <p:sp>
        <p:nvSpPr>
          <p:cNvPr id="25" name="Rettangolo 24">
            <a:extLst>
              <a:ext uri="{FF2B5EF4-FFF2-40B4-BE49-F238E27FC236}">
                <a16:creationId xmlns:a16="http://schemas.microsoft.com/office/drawing/2014/main" id="{8045AA49-7CDB-5545-A6CB-B3E37AF56E31}"/>
              </a:ext>
            </a:extLst>
          </p:cNvPr>
          <p:cNvSpPr/>
          <p:nvPr/>
        </p:nvSpPr>
        <p:spPr>
          <a:xfrm>
            <a:off x="4665442" y="1324509"/>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a:extLst>
              <a:ext uri="{FF2B5EF4-FFF2-40B4-BE49-F238E27FC236}">
                <a16:creationId xmlns:a16="http://schemas.microsoft.com/office/drawing/2014/main" id="{5AFFB912-C316-CF4F-A806-B2230A115A7B}"/>
              </a:ext>
            </a:extLst>
          </p:cNvPr>
          <p:cNvSpPr txBox="1"/>
          <p:nvPr/>
        </p:nvSpPr>
        <p:spPr>
          <a:xfrm>
            <a:off x="4765153" y="1387542"/>
            <a:ext cx="6027443" cy="307777"/>
          </a:xfrm>
          <a:prstGeom prst="rect">
            <a:avLst/>
          </a:prstGeom>
          <a:noFill/>
        </p:spPr>
        <p:txBody>
          <a:bodyPr wrap="square" rtlCol="0">
            <a:spAutoFit/>
          </a:bodyPr>
          <a:lstStyle/>
          <a:p>
            <a:pPr algn="ctr"/>
            <a:r>
              <a:rPr lang="it-IT" sz="1400" b="1" i="1" dirty="0">
                <a:solidFill>
                  <a:schemeClr val="bg1"/>
                </a:solidFill>
              </a:rPr>
              <a:t>Arresto definitivo dell’attività di pesca</a:t>
            </a:r>
          </a:p>
        </p:txBody>
      </p:sp>
      <p:graphicFrame>
        <p:nvGraphicFramePr>
          <p:cNvPr id="2" name="Tabella 1">
            <a:extLst>
              <a:ext uri="{FF2B5EF4-FFF2-40B4-BE49-F238E27FC236}">
                <a16:creationId xmlns:a16="http://schemas.microsoft.com/office/drawing/2014/main" id="{282B407E-7604-2246-A67E-AFC4F618E531}"/>
              </a:ext>
            </a:extLst>
          </p:cNvPr>
          <p:cNvGraphicFramePr>
            <a:graphicFrameLocks noGrp="1"/>
          </p:cNvGraphicFramePr>
          <p:nvPr>
            <p:extLst>
              <p:ext uri="{D42A27DB-BD31-4B8C-83A1-F6EECF244321}">
                <p14:modId xmlns:p14="http://schemas.microsoft.com/office/powerpoint/2010/main" val="2913338672"/>
              </p:ext>
            </p:extLst>
          </p:nvPr>
        </p:nvGraphicFramePr>
        <p:xfrm>
          <a:off x="4338954" y="1930358"/>
          <a:ext cx="7128116" cy="2550318"/>
        </p:xfrm>
        <a:graphic>
          <a:graphicData uri="http://schemas.openxmlformats.org/drawingml/2006/table">
            <a:tbl>
              <a:tblPr firstRow="1" firstCol="1" bandRow="1"/>
              <a:tblGrid>
                <a:gridCol w="392068">
                  <a:extLst>
                    <a:ext uri="{9D8B030D-6E8A-4147-A177-3AD203B41FA5}">
                      <a16:colId xmlns:a16="http://schemas.microsoft.com/office/drawing/2014/main" val="1287688476"/>
                    </a:ext>
                  </a:extLst>
                </a:gridCol>
                <a:gridCol w="3909830">
                  <a:extLst>
                    <a:ext uri="{9D8B030D-6E8A-4147-A177-3AD203B41FA5}">
                      <a16:colId xmlns:a16="http://schemas.microsoft.com/office/drawing/2014/main" val="507350479"/>
                    </a:ext>
                  </a:extLst>
                </a:gridCol>
                <a:gridCol w="1179098">
                  <a:extLst>
                    <a:ext uri="{9D8B030D-6E8A-4147-A177-3AD203B41FA5}">
                      <a16:colId xmlns:a16="http://schemas.microsoft.com/office/drawing/2014/main" val="3668997350"/>
                    </a:ext>
                  </a:extLst>
                </a:gridCol>
                <a:gridCol w="760988">
                  <a:extLst>
                    <a:ext uri="{9D8B030D-6E8A-4147-A177-3AD203B41FA5}">
                      <a16:colId xmlns:a16="http://schemas.microsoft.com/office/drawing/2014/main" val="3067400960"/>
                    </a:ext>
                  </a:extLst>
                </a:gridCol>
                <a:gridCol w="886132">
                  <a:extLst>
                    <a:ext uri="{9D8B030D-6E8A-4147-A177-3AD203B41FA5}">
                      <a16:colId xmlns:a16="http://schemas.microsoft.com/office/drawing/2014/main" val="305607132"/>
                    </a:ext>
                  </a:extLst>
                </a:gridCol>
              </a:tblGrid>
              <a:tr h="158405">
                <a:tc gridSpan="5">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OPERAZIONE A REGIA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784319014"/>
                  </a:ext>
                </a:extLst>
              </a:tr>
              <a:tr h="633619">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CRITERI DI SELEZIONE DEGLI INTERVENTI</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COEFFICIENTE C (0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PESO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PUNTEGGIO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P=C X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88050069"/>
                  </a:ext>
                </a:extLst>
              </a:tr>
              <a:tr h="174245">
                <a:tc gridSpan="5">
                  <a:txBody>
                    <a:bodyPr/>
                    <a:lstStyle/>
                    <a:p>
                      <a:r>
                        <a:rPr lang="it-IT" sz="1100" b="1"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SPECIFICI DELLE OPERAZIONI ATTIVATE DALL’INTERVENTO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4165874555"/>
                  </a:ext>
                </a:extLst>
              </a:tr>
              <a:tr h="633619">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L'imbarcazione da pesca ha effettuato un maggior numero di giorni (Ng) di pesca in mare nei due anni civili precedenti la data di presentazione della domanda oltre quelli minimi previsti per l’accesso al premio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Ng=180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Ng=730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3752761"/>
                  </a:ext>
                </a:extLst>
              </a:tr>
              <a:tr h="316810">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Maggior potenza istallata a bordo dell’imbarcazione espressa in numero di kW, nel solo caso di cui all’art.21, comma 5, lett.a)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kW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kW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958693"/>
                  </a:ext>
                </a:extLst>
              </a:tr>
              <a:tr h="316810">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SO3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Maggior stazza dell’imbarcazione espressa in </a:t>
                      </a:r>
                      <a:r>
                        <a:rPr lang="it-IT" sz="1000"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Grosse Tonnage</a:t>
                      </a: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GT nel solo caso di cui all’art.21, comma 5, lett.a)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GT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GT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195867"/>
                  </a:ext>
                </a:extLst>
              </a:tr>
              <a:tr h="316810">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SO4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Età dell'imbarcazione calcolata secondo quanto previsto dall'art.6 del Reg. (CEE) n. 2930/1986)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Età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Età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dirty="0">
                          <a:effectLst/>
                          <a:latin typeface="Calibri" panose="020F0502020204030204" pitchFamily="34" charset="0"/>
                          <a:ea typeface="Calibri" panose="020F0502020204030204" pitchFamily="34" charset="0"/>
                          <a:cs typeface="Calibri" panose="020F0502020204030204" pitchFamily="34" charset="0"/>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9355294"/>
                  </a:ext>
                </a:extLst>
              </a:tr>
            </a:tbl>
          </a:graphicData>
        </a:graphic>
      </p:graphicFrame>
      <p:sp>
        <p:nvSpPr>
          <p:cNvPr id="27" name="CasellaDiTesto 26">
            <a:extLst>
              <a:ext uri="{FF2B5EF4-FFF2-40B4-BE49-F238E27FC236}">
                <a16:creationId xmlns:a16="http://schemas.microsoft.com/office/drawing/2014/main" id="{C7EB85B2-8DC4-CB47-9338-8CF4B87EF588}"/>
              </a:ext>
            </a:extLst>
          </p:cNvPr>
          <p:cNvSpPr txBox="1"/>
          <p:nvPr/>
        </p:nvSpPr>
        <p:spPr>
          <a:xfrm>
            <a:off x="90333" y="2855648"/>
            <a:ext cx="3993668" cy="1477328"/>
          </a:xfrm>
          <a:prstGeom prst="rect">
            <a:avLst/>
          </a:prstGeom>
          <a:noFill/>
        </p:spPr>
        <p:txBody>
          <a:bodyPr wrap="square" rtlCol="0">
            <a:spAutoFit/>
          </a:bodyPr>
          <a:lstStyle/>
          <a:p>
            <a:r>
              <a:rPr lang="it-IT" dirty="0">
                <a:latin typeface="Calibri" panose="020F0502020204030204" pitchFamily="34" charset="0"/>
              </a:rPr>
              <a:t>La griglia di selezione sarà applicata a tutti gli strati di segmenti della flotta così come scaturenti dall’applicazione della metodologia già valutata dai Servizi della Commissione</a:t>
            </a:r>
            <a:endParaRPr lang="it-IT" dirty="0"/>
          </a:p>
        </p:txBody>
      </p:sp>
      <p:sp>
        <p:nvSpPr>
          <p:cNvPr id="28" name="CasellaDiTesto 27">
            <a:extLst>
              <a:ext uri="{FF2B5EF4-FFF2-40B4-BE49-F238E27FC236}">
                <a16:creationId xmlns:a16="http://schemas.microsoft.com/office/drawing/2014/main" id="{EA4E1D8B-1491-854F-B44C-089F19803150}"/>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3001932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135168"/>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2" name="Oggetto 1">
            <a:extLst>
              <a:ext uri="{FF2B5EF4-FFF2-40B4-BE49-F238E27FC236}">
                <a16:creationId xmlns:a16="http://schemas.microsoft.com/office/drawing/2014/main" id="{2165F4E9-48B9-CD46-93DE-961584E16552}"/>
              </a:ext>
            </a:extLst>
          </p:cNvPr>
          <p:cNvGraphicFramePr>
            <a:graphicFrameLocks noChangeAspect="1"/>
          </p:cNvGraphicFramePr>
          <p:nvPr>
            <p:extLst>
              <p:ext uri="{D42A27DB-BD31-4B8C-83A1-F6EECF244321}">
                <p14:modId xmlns:p14="http://schemas.microsoft.com/office/powerpoint/2010/main" val="3423273275"/>
              </p:ext>
            </p:extLst>
          </p:nvPr>
        </p:nvGraphicFramePr>
        <p:xfrm>
          <a:off x="2619076" y="977757"/>
          <a:ext cx="9217026" cy="5680401"/>
        </p:xfrm>
        <a:graphic>
          <a:graphicData uri="http://schemas.openxmlformats.org/presentationml/2006/ole">
            <mc:AlternateContent xmlns:mc="http://schemas.openxmlformats.org/markup-compatibility/2006">
              <mc:Choice xmlns:v="urn:schemas-microsoft-com:vml" Requires="v">
                <p:oleObj name="Foglio di lavoro" r:id="rId5" imgW="9664700" imgH="5956300" progId="Excel.Sheet.12">
                  <p:embed/>
                </p:oleObj>
              </mc:Choice>
              <mc:Fallback>
                <p:oleObj name="Foglio di lavoro" r:id="rId5" imgW="9664700" imgH="5956300" progId="Excel.Sheet.12">
                  <p:embed/>
                  <p:pic>
                    <p:nvPicPr>
                      <p:cNvPr id="0" name=""/>
                      <p:cNvPicPr/>
                      <p:nvPr/>
                    </p:nvPicPr>
                    <p:blipFill>
                      <a:blip r:embed="rId6"/>
                      <a:stretch>
                        <a:fillRect/>
                      </a:stretch>
                    </p:blipFill>
                    <p:spPr>
                      <a:xfrm>
                        <a:off x="2619076" y="977757"/>
                        <a:ext cx="9217026" cy="5680401"/>
                      </a:xfrm>
                      <a:prstGeom prst="rect">
                        <a:avLst/>
                      </a:prstGeom>
                    </p:spPr>
                  </p:pic>
                </p:oleObj>
              </mc:Fallback>
            </mc:AlternateContent>
          </a:graphicData>
        </a:graphic>
      </p:graphicFrame>
      <p:sp>
        <p:nvSpPr>
          <p:cNvPr id="24" name="CasellaDiTesto 23">
            <a:extLst>
              <a:ext uri="{FF2B5EF4-FFF2-40B4-BE49-F238E27FC236}">
                <a16:creationId xmlns:a16="http://schemas.microsoft.com/office/drawing/2014/main" id="{22D346BE-2A17-E84D-A226-AD0EF18D0FE9}"/>
              </a:ext>
            </a:extLst>
          </p:cNvPr>
          <p:cNvSpPr txBox="1"/>
          <p:nvPr/>
        </p:nvSpPr>
        <p:spPr>
          <a:xfrm>
            <a:off x="-53427" y="75794"/>
            <a:ext cx="2499517" cy="1200329"/>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Esempio di applicazione metodologia di calcolo</a:t>
            </a:r>
          </a:p>
        </p:txBody>
      </p:sp>
      <p:sp>
        <p:nvSpPr>
          <p:cNvPr id="25" name="CasellaDiTesto 24">
            <a:extLst>
              <a:ext uri="{FF2B5EF4-FFF2-40B4-BE49-F238E27FC236}">
                <a16:creationId xmlns:a16="http://schemas.microsoft.com/office/drawing/2014/main" id="{8FDE670F-9021-D241-ABB9-F611B7F522D9}"/>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3607420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CasellaDiTesto 23">
            <a:extLst>
              <a:ext uri="{FF2B5EF4-FFF2-40B4-BE49-F238E27FC236}">
                <a16:creationId xmlns:a16="http://schemas.microsoft.com/office/drawing/2014/main" id="{5AC296FC-C724-F948-BFAF-5C1B163434FF}"/>
              </a:ext>
            </a:extLst>
          </p:cNvPr>
          <p:cNvSpPr txBox="1"/>
          <p:nvPr/>
        </p:nvSpPr>
        <p:spPr>
          <a:xfrm>
            <a:off x="-52879" y="267991"/>
            <a:ext cx="2753180"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Criteri di selezione </a:t>
            </a:r>
          </a:p>
          <a:p>
            <a:pPr algn="ctr"/>
            <a:r>
              <a:rPr lang="it-IT" b="1" dirty="0">
                <a:solidFill>
                  <a:schemeClr val="bg1"/>
                </a:solidFill>
                <a:latin typeface="Avenir LT 65 Medium" panose="02000603020000020003" pitchFamily="2" charset="0"/>
              </a:rPr>
              <a:t>Art.26 Reg.(UE) 2021/1139 </a:t>
            </a:r>
          </a:p>
        </p:txBody>
      </p:sp>
      <p:sp>
        <p:nvSpPr>
          <p:cNvPr id="25" name="Rettangolo 24">
            <a:extLst>
              <a:ext uri="{FF2B5EF4-FFF2-40B4-BE49-F238E27FC236}">
                <a16:creationId xmlns:a16="http://schemas.microsoft.com/office/drawing/2014/main" id="{C252D178-D785-EF4B-8CCD-5F17D747BD0F}"/>
              </a:ext>
            </a:extLst>
          </p:cNvPr>
          <p:cNvSpPr/>
          <p:nvPr/>
        </p:nvSpPr>
        <p:spPr>
          <a:xfrm>
            <a:off x="5291952" y="1518322"/>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a:extLst>
              <a:ext uri="{FF2B5EF4-FFF2-40B4-BE49-F238E27FC236}">
                <a16:creationId xmlns:a16="http://schemas.microsoft.com/office/drawing/2014/main" id="{C3EECDB7-DA4D-2147-8ABC-6A6E4676A1A0}"/>
              </a:ext>
            </a:extLst>
          </p:cNvPr>
          <p:cNvSpPr txBox="1"/>
          <p:nvPr/>
        </p:nvSpPr>
        <p:spPr>
          <a:xfrm>
            <a:off x="5365811" y="1543455"/>
            <a:ext cx="6397348" cy="523220"/>
          </a:xfrm>
          <a:prstGeom prst="rect">
            <a:avLst/>
          </a:prstGeom>
          <a:noFill/>
        </p:spPr>
        <p:txBody>
          <a:bodyPr wrap="square" rtlCol="0">
            <a:spAutoFit/>
          </a:bodyPr>
          <a:lstStyle/>
          <a:p>
            <a:pPr algn="ctr"/>
            <a:r>
              <a:rPr lang="it-IT" sz="1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Compensazione per eventi imprevisti ambientali, climatici o di salute pubblica”</a:t>
            </a:r>
            <a:endParaRPr lang="it-IT"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it-IT" sz="1400" b="1" i="1" dirty="0">
              <a:solidFill>
                <a:schemeClr val="bg1"/>
              </a:solidFill>
            </a:endParaRPr>
          </a:p>
        </p:txBody>
      </p:sp>
      <p:graphicFrame>
        <p:nvGraphicFramePr>
          <p:cNvPr id="2" name="Tabella 1">
            <a:extLst>
              <a:ext uri="{FF2B5EF4-FFF2-40B4-BE49-F238E27FC236}">
                <a16:creationId xmlns:a16="http://schemas.microsoft.com/office/drawing/2014/main" id="{96E2DDB6-DCEF-7F4C-8668-EB36F8E7C7A9}"/>
              </a:ext>
            </a:extLst>
          </p:cNvPr>
          <p:cNvGraphicFramePr>
            <a:graphicFrameLocks noGrp="1"/>
          </p:cNvGraphicFramePr>
          <p:nvPr>
            <p:extLst>
              <p:ext uri="{D42A27DB-BD31-4B8C-83A1-F6EECF244321}">
                <p14:modId xmlns:p14="http://schemas.microsoft.com/office/powerpoint/2010/main" val="3969751210"/>
              </p:ext>
            </p:extLst>
          </p:nvPr>
        </p:nvGraphicFramePr>
        <p:xfrm>
          <a:off x="5295527" y="2038671"/>
          <a:ext cx="6467632" cy="3812605"/>
        </p:xfrm>
        <a:graphic>
          <a:graphicData uri="http://schemas.openxmlformats.org/drawingml/2006/table">
            <a:tbl>
              <a:tblPr firstRow="1" firstCol="1" bandRow="1"/>
              <a:tblGrid>
                <a:gridCol w="355739">
                  <a:extLst>
                    <a:ext uri="{9D8B030D-6E8A-4147-A177-3AD203B41FA5}">
                      <a16:colId xmlns:a16="http://schemas.microsoft.com/office/drawing/2014/main" val="418000951"/>
                    </a:ext>
                  </a:extLst>
                </a:gridCol>
                <a:gridCol w="3547549">
                  <a:extLst>
                    <a:ext uri="{9D8B030D-6E8A-4147-A177-3AD203B41FA5}">
                      <a16:colId xmlns:a16="http://schemas.microsoft.com/office/drawing/2014/main" val="1820879924"/>
                    </a:ext>
                  </a:extLst>
                </a:gridCol>
                <a:gridCol w="1069844">
                  <a:extLst>
                    <a:ext uri="{9D8B030D-6E8A-4147-A177-3AD203B41FA5}">
                      <a16:colId xmlns:a16="http://schemas.microsoft.com/office/drawing/2014/main" val="573367884"/>
                    </a:ext>
                  </a:extLst>
                </a:gridCol>
                <a:gridCol w="690476">
                  <a:extLst>
                    <a:ext uri="{9D8B030D-6E8A-4147-A177-3AD203B41FA5}">
                      <a16:colId xmlns:a16="http://schemas.microsoft.com/office/drawing/2014/main" val="1534552275"/>
                    </a:ext>
                  </a:extLst>
                </a:gridCol>
                <a:gridCol w="804024">
                  <a:extLst>
                    <a:ext uri="{9D8B030D-6E8A-4147-A177-3AD203B41FA5}">
                      <a16:colId xmlns:a16="http://schemas.microsoft.com/office/drawing/2014/main" val="4070815605"/>
                    </a:ext>
                  </a:extLst>
                </a:gridCol>
              </a:tblGrid>
              <a:tr h="156254">
                <a:tc gridSpan="5">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OPERAZIONE A REGIA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013592032"/>
                  </a:ext>
                </a:extLst>
              </a:tr>
              <a:tr h="625017">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CRITERI DI SELEZIONE DEGLI INTERVENTI</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COEFFICIENTE C (0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PESO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PUNTEGGIO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b="1">
                          <a:solidFill>
                            <a:srgbClr val="000000"/>
                          </a:solidFill>
                          <a:effectLst/>
                          <a:latin typeface="Calibri" panose="020F0502020204030204" pitchFamily="34" charset="0"/>
                          <a:ea typeface="Calibri" panose="020F0502020204030204" pitchFamily="34" charset="0"/>
                          <a:cs typeface="Calibri" panose="020F0502020204030204" pitchFamily="34" charset="0"/>
                        </a:rPr>
                        <a:t>P=C X PS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
                      </a:r>
                      <a:r>
                        <a:rPr lang="it-IT" sz="1000" b="1" u="sng">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837896064"/>
                  </a:ext>
                </a:extLst>
              </a:tr>
              <a:tr h="171880">
                <a:tc gridSpan="5">
                  <a:txBody>
                    <a:bodyPr/>
                    <a:lstStyle/>
                    <a:p>
                      <a:r>
                        <a:rPr lang="it-IT" sz="1100" b="1"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CRITERI TRASVERSALI</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81834087"/>
                  </a:ext>
                </a:extLst>
              </a:tr>
              <a:tr h="484388">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Data di presentazione della domanda di sostegno (si favoriscono le istanze presentate prima, a partire dall’apertura del bando)</a:t>
                      </a:r>
                      <a:r>
                        <a:rPr lang="it-IT" sz="1100">
                          <a:effectLst/>
                          <a:latin typeface="Arial" panose="020B0604020202020204" pitchFamily="34" charset="0"/>
                          <a:ea typeface="Calibri" panose="020F0502020204030204" pitchFamily="34" charset="0"/>
                          <a:cs typeface="Times New Roman" panose="02020603050405020304" pitchFamily="18"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r>
                        <a:rPr lang="it-IT" sz="1100">
                          <a:effectLst/>
                          <a:latin typeface="Arial" panose="020B0604020202020204" pitchFamily="34" charset="0"/>
                          <a:ea typeface="Calibri" panose="020F0502020204030204" pitchFamily="34" charset="0"/>
                          <a:cs typeface="Times New Roman" panose="02020603050405020304" pitchFamily="18" charset="0"/>
                        </a:rPr>
                        <a:t>C</a:t>
                      </a: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 data max C=1 data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5920715"/>
                  </a:ext>
                </a:extLst>
              </a:tr>
              <a:tr h="171880">
                <a:tc gridSpan="5">
                  <a:txBody>
                    <a:bodyPr/>
                    <a:lstStyle/>
                    <a:p>
                      <a:r>
                        <a:rPr lang="it-IT" sz="1100" b="1"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SPECIFICI DEL RICHIEDENTE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151755595"/>
                  </a:ext>
                </a:extLst>
              </a:tr>
              <a:tr h="625017">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SR1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Maggiore potenza istallata a bordo misurata in numero di kW (dato dalla somma della potenza dei propulsori istallati a bordo della società armatrice di tutti i pescherecci gestiti) per le imprese di pesca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kW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kW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39460"/>
                  </a:ext>
                </a:extLst>
              </a:tr>
              <a:tr h="312509">
                <a:tc>
                  <a:txBody>
                    <a:bodyPr/>
                    <a:lstStyle/>
                    <a:p>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SR2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Volume della produzione ovvero numero di avannotti</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ton min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ton max</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4575277"/>
                  </a:ext>
                </a:extLst>
              </a:tr>
              <a:tr h="171880">
                <a:tc gridSpan="5">
                  <a:txBody>
                    <a:bodyPr/>
                    <a:lstStyle/>
                    <a:p>
                      <a:r>
                        <a:rPr lang="it-IT" sz="1100" b="1" i="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SPECIFICI DELLE OPERAZIONI ATTIVATE DALL’INTERVENTO</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348361520"/>
                  </a:ext>
                </a:extLst>
              </a:tr>
              <a:tr h="1093780">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SO1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Percentuale di mancata compensazione tra i massimali previsti nella metodologia di calcolo (80.000 per le imprese di pesca, e 360.000 per quelle acquicole) e quella risultante dall’applicazione della metodologia. Per le imprese di pesca, armatrici di più imbarcazioni da pesca, si valuterà la media  delle compensazioni risultanti dall’applicazione della metodologia di calcolo.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C=0  min perdita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C=1 max perdita</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a:effectLst/>
                          <a:latin typeface="Calibri" panose="020F0502020204030204" pitchFamily="34" charset="0"/>
                          <a:ea typeface="Calibri" panose="020F0502020204030204" pitchFamily="34"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t-IT" sz="1000" dirty="0">
                          <a:effectLst/>
                          <a:latin typeface="Calibri" panose="020F0502020204030204" pitchFamily="34" charset="0"/>
                          <a:ea typeface="Calibri" panose="020F0502020204030204" pitchFamily="34" charset="0"/>
                          <a:cs typeface="Calibri" panose="020F0502020204030204" pitchFamily="34" charset="0"/>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8756536"/>
                  </a:ext>
                </a:extLst>
              </a:tr>
            </a:tbl>
          </a:graphicData>
        </a:graphic>
      </p:graphicFrame>
      <p:sp>
        <p:nvSpPr>
          <p:cNvPr id="3" name="CasellaDiTesto 2">
            <a:extLst>
              <a:ext uri="{FF2B5EF4-FFF2-40B4-BE49-F238E27FC236}">
                <a16:creationId xmlns:a16="http://schemas.microsoft.com/office/drawing/2014/main" id="{E15E221B-A456-E445-9730-A23378D88856}"/>
              </a:ext>
            </a:extLst>
          </p:cNvPr>
          <p:cNvSpPr txBox="1"/>
          <p:nvPr/>
        </p:nvSpPr>
        <p:spPr>
          <a:xfrm>
            <a:off x="99728" y="3204933"/>
            <a:ext cx="5201620" cy="2677656"/>
          </a:xfrm>
          <a:prstGeom prst="rect">
            <a:avLst/>
          </a:prstGeom>
          <a:noFill/>
        </p:spPr>
        <p:txBody>
          <a:bodyPr wrap="square" rtlCol="0">
            <a:spAutoFit/>
          </a:bodyPr>
          <a:lstStyle/>
          <a:p>
            <a:r>
              <a:rPr lang="it-IT" sz="1400" dirty="0">
                <a:effectLst/>
                <a:latin typeface="Calibri" panose="020F0502020204030204" pitchFamily="34" charset="0"/>
                <a:ea typeface="Calibri" panose="020F0502020204030204" pitchFamily="34" charset="0"/>
                <a:cs typeface="Calibri" panose="020F0502020204030204" pitchFamily="34" charset="0"/>
              </a:rPr>
              <a:t>In analogia a quanto già previsto per l’attuazione della Misura 5.68 par.3 nell’ambito delle misure cofinanziate dal PO FEAMP 14-20, si ritiene di dover garantire a tutte le imprese richiedenti ed ammissibili una compensazione finanziaria, indipendentemente dal punteggio raggiunto in fase di selezione dell’intervento ed alla relativa posizione in graduatoria; pertanto qualora le risorse finanziarie  non fossero sufficienti a coprire tutte le domande presenti in graduatoria si procederà alla rimodulazione dell’importo complessivo della compensazione, che potrà essere ridotto in proporzione al numero di istanze ammissibili ed all’ammontare della compensazione spettante a ciascun richiedente.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400" dirty="0"/>
          </a:p>
        </p:txBody>
      </p:sp>
      <p:sp>
        <p:nvSpPr>
          <p:cNvPr id="27" name="CasellaDiTesto 26">
            <a:extLst>
              <a:ext uri="{FF2B5EF4-FFF2-40B4-BE49-F238E27FC236}">
                <a16:creationId xmlns:a16="http://schemas.microsoft.com/office/drawing/2014/main" id="{3CFD9BFF-2920-3549-984F-31DAF244770A}"/>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1433499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CasellaDiTesto 23">
            <a:extLst>
              <a:ext uri="{FF2B5EF4-FFF2-40B4-BE49-F238E27FC236}">
                <a16:creationId xmlns:a16="http://schemas.microsoft.com/office/drawing/2014/main" id="{5AC296FC-C724-F948-BFAF-5C1B163434FF}"/>
              </a:ext>
            </a:extLst>
          </p:cNvPr>
          <p:cNvSpPr txBox="1"/>
          <p:nvPr/>
        </p:nvSpPr>
        <p:spPr>
          <a:xfrm>
            <a:off x="-52879" y="267991"/>
            <a:ext cx="2753180"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Osservazioni da parte dei Servizi della Commissione</a:t>
            </a:r>
          </a:p>
        </p:txBody>
      </p:sp>
      <p:sp>
        <p:nvSpPr>
          <p:cNvPr id="25" name="Rettangolo 24">
            <a:extLst>
              <a:ext uri="{FF2B5EF4-FFF2-40B4-BE49-F238E27FC236}">
                <a16:creationId xmlns:a16="http://schemas.microsoft.com/office/drawing/2014/main" id="{C252D178-D785-EF4B-8CCD-5F17D747BD0F}"/>
              </a:ext>
            </a:extLst>
          </p:cNvPr>
          <p:cNvSpPr/>
          <p:nvPr/>
        </p:nvSpPr>
        <p:spPr>
          <a:xfrm>
            <a:off x="5077377" y="1056783"/>
            <a:ext cx="6471207" cy="1460390"/>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a:extLst>
              <a:ext uri="{FF2B5EF4-FFF2-40B4-BE49-F238E27FC236}">
                <a16:creationId xmlns:a16="http://schemas.microsoft.com/office/drawing/2014/main" id="{C3EECDB7-DA4D-2147-8ABC-6A6E4676A1A0}"/>
              </a:ext>
            </a:extLst>
          </p:cNvPr>
          <p:cNvSpPr txBox="1"/>
          <p:nvPr/>
        </p:nvSpPr>
        <p:spPr>
          <a:xfrm>
            <a:off x="5098143" y="1151182"/>
            <a:ext cx="6397348" cy="1323439"/>
          </a:xfrm>
          <a:prstGeom prst="rect">
            <a:avLst/>
          </a:prstGeom>
          <a:noFill/>
        </p:spPr>
        <p:txBody>
          <a:bodyPr wrap="square" rtlCol="0">
            <a:spAutoFit/>
          </a:bodyPr>
          <a:lstStyle/>
          <a:p>
            <a:pPr algn="just"/>
            <a:r>
              <a:rPr lang="it-IT" sz="2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Criteri di selezione: Parte generale – Arresto temporaneo – Arresto definitivo – Compensazioni agli operatori colpiti dalla crisi economica a seguito del conflitto bellico in Ucraina </a:t>
            </a:r>
            <a:endParaRPr lang="it-IT"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7" name="CasellaDiTesto 26">
            <a:extLst>
              <a:ext uri="{FF2B5EF4-FFF2-40B4-BE49-F238E27FC236}">
                <a16:creationId xmlns:a16="http://schemas.microsoft.com/office/drawing/2014/main" id="{3CFD9BFF-2920-3549-984F-31DAF244770A}"/>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3" name="Rettangolo 2">
            <a:extLst>
              <a:ext uri="{FF2B5EF4-FFF2-40B4-BE49-F238E27FC236}">
                <a16:creationId xmlns:a16="http://schemas.microsoft.com/office/drawing/2014/main" id="{5E8193CA-05EF-D241-9B36-DEAA9B2F823F}"/>
              </a:ext>
            </a:extLst>
          </p:cNvPr>
          <p:cNvSpPr/>
          <p:nvPr/>
        </p:nvSpPr>
        <p:spPr>
          <a:xfrm>
            <a:off x="540327" y="2757373"/>
            <a:ext cx="4447041" cy="3832636"/>
          </a:xfrm>
          <a:prstGeom prst="rect">
            <a:avLst/>
          </a:prstGeom>
          <a:solidFill>
            <a:srgbClr val="02CBD8"/>
          </a:solidFill>
          <a:ln>
            <a:solidFill>
              <a:srgbClr val="02CB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rgbClr val="02CBD8"/>
              </a:solidFill>
            </a:endParaRPr>
          </a:p>
        </p:txBody>
      </p:sp>
      <p:sp>
        <p:nvSpPr>
          <p:cNvPr id="4" name="CasellaDiTesto 3">
            <a:extLst>
              <a:ext uri="{FF2B5EF4-FFF2-40B4-BE49-F238E27FC236}">
                <a16:creationId xmlns:a16="http://schemas.microsoft.com/office/drawing/2014/main" id="{2F54A630-C903-4047-B24D-D7FF9614BD47}"/>
              </a:ext>
            </a:extLst>
          </p:cNvPr>
          <p:cNvSpPr txBox="1"/>
          <p:nvPr/>
        </p:nvSpPr>
        <p:spPr>
          <a:xfrm>
            <a:off x="711196" y="2877133"/>
            <a:ext cx="4276172" cy="3477875"/>
          </a:xfrm>
          <a:prstGeom prst="rect">
            <a:avLst/>
          </a:prstGeom>
          <a:noFill/>
        </p:spPr>
        <p:txBody>
          <a:bodyPr wrap="square" rtlCol="0">
            <a:spAutoFit/>
          </a:bodyPr>
          <a:lstStyle/>
          <a:p>
            <a:r>
              <a:rPr lang="it-IT" sz="2000" b="1" dirty="0">
                <a:solidFill>
                  <a:schemeClr val="bg1"/>
                </a:solidFill>
              </a:rPr>
              <a:t>Parte generale</a:t>
            </a:r>
          </a:p>
          <a:p>
            <a:endParaRPr lang="it-IT" sz="2000" b="1" dirty="0">
              <a:solidFill>
                <a:schemeClr val="bg1"/>
              </a:solidFill>
            </a:endParaRPr>
          </a:p>
          <a:p>
            <a:r>
              <a:rPr lang="it-IT" sz="2000" b="1" dirty="0">
                <a:solidFill>
                  <a:schemeClr val="bg1"/>
                </a:solidFill>
              </a:rPr>
              <a:t>Arresto temporaneo dell’attività di pesca</a:t>
            </a:r>
          </a:p>
          <a:p>
            <a:endParaRPr lang="it-IT" sz="2000" b="1" dirty="0">
              <a:solidFill>
                <a:schemeClr val="bg1"/>
              </a:solidFill>
            </a:endParaRPr>
          </a:p>
          <a:p>
            <a:endParaRPr lang="it-IT" sz="2000" b="1" dirty="0">
              <a:solidFill>
                <a:schemeClr val="bg1"/>
              </a:solidFill>
            </a:endParaRPr>
          </a:p>
          <a:p>
            <a:r>
              <a:rPr lang="it-IT" sz="2000" b="1" dirty="0">
                <a:solidFill>
                  <a:schemeClr val="bg1"/>
                </a:solidFill>
              </a:rPr>
              <a:t>Arresto definitivo dell’attività </a:t>
            </a:r>
          </a:p>
          <a:p>
            <a:r>
              <a:rPr lang="it-IT" sz="2000" b="1" dirty="0">
                <a:solidFill>
                  <a:schemeClr val="bg1"/>
                </a:solidFill>
              </a:rPr>
              <a:t>di pesca</a:t>
            </a:r>
          </a:p>
          <a:p>
            <a:endParaRPr lang="it-IT" sz="2000" b="1" dirty="0">
              <a:solidFill>
                <a:schemeClr val="bg1"/>
              </a:solidFill>
            </a:endParaRPr>
          </a:p>
          <a:p>
            <a:r>
              <a:rPr lang="it-IT" sz="2000" b="1" dirty="0">
                <a:solidFill>
                  <a:schemeClr val="bg1"/>
                </a:solidFill>
              </a:rPr>
              <a:t>Compensazioni agli operatori colpiti dal conflitto bellico in Ucraina</a:t>
            </a:r>
          </a:p>
        </p:txBody>
      </p:sp>
      <p:sp>
        <p:nvSpPr>
          <p:cNvPr id="28" name="Rettangolo 27">
            <a:extLst>
              <a:ext uri="{FF2B5EF4-FFF2-40B4-BE49-F238E27FC236}">
                <a16:creationId xmlns:a16="http://schemas.microsoft.com/office/drawing/2014/main" id="{30645A00-3821-FD46-BC48-FD7F78C554DD}"/>
              </a:ext>
            </a:extLst>
          </p:cNvPr>
          <p:cNvSpPr/>
          <p:nvPr/>
        </p:nvSpPr>
        <p:spPr>
          <a:xfrm>
            <a:off x="5088964" y="2736266"/>
            <a:ext cx="6956272" cy="331096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28">
            <a:extLst>
              <a:ext uri="{FF2B5EF4-FFF2-40B4-BE49-F238E27FC236}">
                <a16:creationId xmlns:a16="http://schemas.microsoft.com/office/drawing/2014/main" id="{7E1B07F8-950D-8341-87DD-934E0555FD6C}"/>
              </a:ext>
            </a:extLst>
          </p:cNvPr>
          <p:cNvSpPr txBox="1"/>
          <p:nvPr/>
        </p:nvSpPr>
        <p:spPr>
          <a:xfrm>
            <a:off x="5992332" y="2881723"/>
            <a:ext cx="6036973" cy="3170099"/>
          </a:xfrm>
          <a:prstGeom prst="rect">
            <a:avLst/>
          </a:prstGeom>
          <a:noFill/>
        </p:spPr>
        <p:txBody>
          <a:bodyPr wrap="square" rtlCol="0">
            <a:spAutoFit/>
          </a:bodyPr>
          <a:lstStyle/>
          <a:p>
            <a:pPr algn="just"/>
            <a:r>
              <a:rPr lang="it-IT" sz="2000" b="1" i="1" dirty="0">
                <a:solidFill>
                  <a:schemeClr val="bg1"/>
                </a:solidFill>
              </a:rPr>
              <a:t>Osservazioni accolte e rese le relative spiegazioni </a:t>
            </a:r>
          </a:p>
          <a:p>
            <a:pPr algn="just"/>
            <a:endParaRPr lang="it-IT" sz="2000" b="1" i="1" dirty="0">
              <a:solidFill>
                <a:schemeClr val="bg1"/>
              </a:solidFill>
            </a:endParaRPr>
          </a:p>
          <a:p>
            <a:pPr algn="just"/>
            <a:r>
              <a:rPr lang="it-IT" sz="2000" b="1" i="1" dirty="0">
                <a:solidFill>
                  <a:schemeClr val="bg1"/>
                </a:solidFill>
              </a:rPr>
              <a:t>Osservazione accolta ed inserito un ulteriore criterio di selezione come richiesto (da tener presente che la selezione non rileva ai fini dell’erogazione del premio)</a:t>
            </a:r>
          </a:p>
          <a:p>
            <a:pPr algn="just"/>
            <a:endParaRPr lang="it-IT" sz="2000" b="1" i="1" dirty="0">
              <a:solidFill>
                <a:schemeClr val="bg1"/>
              </a:solidFill>
            </a:endParaRPr>
          </a:p>
          <a:p>
            <a:pPr algn="just"/>
            <a:r>
              <a:rPr lang="it-IT" sz="2000" b="1" i="1" dirty="0">
                <a:solidFill>
                  <a:schemeClr val="bg1"/>
                </a:solidFill>
              </a:rPr>
              <a:t>Le osservazioni sono state parzialmente accolte da è da tener conto che gli obiettivi per questa intervento erano stati già stabiliti in sede di approvazione del PN-FEAMPA</a:t>
            </a:r>
          </a:p>
        </p:txBody>
      </p:sp>
      <p:sp>
        <p:nvSpPr>
          <p:cNvPr id="9" name="Freccia destra 8">
            <a:extLst>
              <a:ext uri="{FF2B5EF4-FFF2-40B4-BE49-F238E27FC236}">
                <a16:creationId xmlns:a16="http://schemas.microsoft.com/office/drawing/2014/main" id="{E447F163-DFC4-4943-A936-C13B765ECF94}"/>
              </a:ext>
            </a:extLst>
          </p:cNvPr>
          <p:cNvSpPr/>
          <p:nvPr/>
        </p:nvSpPr>
        <p:spPr>
          <a:xfrm>
            <a:off x="4686531" y="2873834"/>
            <a:ext cx="1004964" cy="4502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Freccia destra 29">
            <a:extLst>
              <a:ext uri="{FF2B5EF4-FFF2-40B4-BE49-F238E27FC236}">
                <a16:creationId xmlns:a16="http://schemas.microsoft.com/office/drawing/2014/main" id="{D1AA8EEF-082A-4247-BC7B-42EE3C0ACAF2}"/>
              </a:ext>
            </a:extLst>
          </p:cNvPr>
          <p:cNvSpPr/>
          <p:nvPr/>
        </p:nvSpPr>
        <p:spPr>
          <a:xfrm>
            <a:off x="4686531" y="3573143"/>
            <a:ext cx="1004964" cy="4502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Freccia destra 30">
            <a:extLst>
              <a:ext uri="{FF2B5EF4-FFF2-40B4-BE49-F238E27FC236}">
                <a16:creationId xmlns:a16="http://schemas.microsoft.com/office/drawing/2014/main" id="{C67B6B2B-E1E5-5447-9B1C-BE1F21375087}"/>
              </a:ext>
            </a:extLst>
          </p:cNvPr>
          <p:cNvSpPr/>
          <p:nvPr/>
        </p:nvSpPr>
        <p:spPr>
          <a:xfrm>
            <a:off x="4686531" y="4738938"/>
            <a:ext cx="1004964" cy="4502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43855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9" name="Rettangolo 8">
            <a:extLst>
              <a:ext uri="{FF2B5EF4-FFF2-40B4-BE49-F238E27FC236}">
                <a16:creationId xmlns:a16="http://schemas.microsoft.com/office/drawing/2014/main" id="{17735A84-C12B-BF41-83FE-9B11229B02ED}"/>
              </a:ext>
            </a:extLst>
          </p:cNvPr>
          <p:cNvSpPr/>
          <p:nvPr/>
        </p:nvSpPr>
        <p:spPr>
          <a:xfrm>
            <a:off x="7368988" y="6012290"/>
            <a:ext cx="4823012" cy="59005"/>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31175B23-FB58-0745-A76D-9D432C2EB321}"/>
              </a:ext>
            </a:extLst>
          </p:cNvPr>
          <p:cNvSpPr/>
          <p:nvPr/>
        </p:nvSpPr>
        <p:spPr>
          <a:xfrm>
            <a:off x="7368988" y="6431694"/>
            <a:ext cx="4823012" cy="39714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7476046" y="6476378"/>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grpSp>
        <p:nvGrpSpPr>
          <p:cNvPr id="14" name="Gruppo 13">
            <a:extLst>
              <a:ext uri="{FF2B5EF4-FFF2-40B4-BE49-F238E27FC236}">
                <a16:creationId xmlns:a16="http://schemas.microsoft.com/office/drawing/2014/main" id="{4C161988-25DC-164E-9411-31519619FD09}"/>
              </a:ext>
            </a:extLst>
          </p:cNvPr>
          <p:cNvGrpSpPr>
            <a:grpSpLocks/>
          </p:cNvGrpSpPr>
          <p:nvPr/>
        </p:nvGrpSpPr>
        <p:grpSpPr>
          <a:xfrm rot="18876177">
            <a:off x="346739" y="143893"/>
            <a:ext cx="3971788" cy="3066598"/>
            <a:chOff x="7421926" y="-1162949"/>
            <a:chExt cx="4844006" cy="3749126"/>
          </a:xfrm>
        </p:grpSpPr>
        <p:grpSp>
          <p:nvGrpSpPr>
            <p:cNvPr id="15" name="Gruppo 14">
              <a:extLst>
                <a:ext uri="{FF2B5EF4-FFF2-40B4-BE49-F238E27FC236}">
                  <a16:creationId xmlns:a16="http://schemas.microsoft.com/office/drawing/2014/main" id="{D3774870-B21B-6F45-819C-F7497D8C381D}"/>
                </a:ext>
              </a:extLst>
            </p:cNvPr>
            <p:cNvGrpSpPr/>
            <p:nvPr/>
          </p:nvGrpSpPr>
          <p:grpSpPr>
            <a:xfrm flipH="1">
              <a:off x="7421926" y="-1162949"/>
              <a:ext cx="4844006" cy="3708790"/>
              <a:chOff x="-595086" y="-2097705"/>
              <a:chExt cx="7821584" cy="5988559"/>
            </a:xfrm>
          </p:grpSpPr>
          <p:sp>
            <p:nvSpPr>
              <p:cNvPr id="19" name="Rettangolo 18">
                <a:extLst>
                  <a:ext uri="{FF2B5EF4-FFF2-40B4-BE49-F238E27FC236}">
                    <a16:creationId xmlns:a16="http://schemas.microsoft.com/office/drawing/2014/main" id="{FCAB8977-4DB1-6A4E-B217-C253D1280076}"/>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B7562706-8B4A-6240-A809-C2893A7F37BE}"/>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B505EF24-523C-EE45-8834-52589CFAC5AF}"/>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B8E9F4AF-91CF-A645-A670-B66123A393C6}"/>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6" name="Immagine 15">
              <a:extLst>
                <a:ext uri="{FF2B5EF4-FFF2-40B4-BE49-F238E27FC236}">
                  <a16:creationId xmlns:a16="http://schemas.microsoft.com/office/drawing/2014/main" id="{22870A4C-228B-604F-9DCA-1D2ED2ECB2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7" name="Immagine 16">
              <a:extLst>
                <a:ext uri="{FF2B5EF4-FFF2-40B4-BE49-F238E27FC236}">
                  <a16:creationId xmlns:a16="http://schemas.microsoft.com/office/drawing/2014/main" id="{AE8C9C82-F3A5-6540-8230-E2EA456772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8" name="Immagine 17">
              <a:extLst>
                <a:ext uri="{FF2B5EF4-FFF2-40B4-BE49-F238E27FC236}">
                  <a16:creationId xmlns:a16="http://schemas.microsoft.com/office/drawing/2014/main" id="{5A96AC72-0B86-F746-BD03-1D40CF7BC5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3" name="Rettangolo 22">
            <a:extLst>
              <a:ext uri="{FF2B5EF4-FFF2-40B4-BE49-F238E27FC236}">
                <a16:creationId xmlns:a16="http://schemas.microsoft.com/office/drawing/2014/main" id="{E75808A5-90DE-AE4D-AA29-02FC3B4E9CE0}"/>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5C419929-2162-874D-9406-CFB9C8E7FD6A}"/>
              </a:ext>
            </a:extLst>
          </p:cNvPr>
          <p:cNvSpPr txBox="1"/>
          <p:nvPr/>
        </p:nvSpPr>
        <p:spPr>
          <a:xfrm>
            <a:off x="-86496" y="204035"/>
            <a:ext cx="2709546"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Regolamento di funzionamento del </a:t>
            </a:r>
            <a:r>
              <a:rPr lang="it-IT" b="1" dirty="0" err="1">
                <a:solidFill>
                  <a:schemeClr val="bg1"/>
                </a:solidFill>
                <a:latin typeface="Avenir LT 65 Medium" panose="02000603020000020003" pitchFamily="2" charset="0"/>
              </a:rPr>
              <a:t>CdS</a:t>
            </a:r>
            <a:endParaRPr lang="it-IT" b="1" dirty="0">
              <a:solidFill>
                <a:schemeClr val="bg1"/>
              </a:solidFill>
              <a:latin typeface="Avenir LT 65 Medium" panose="02000603020000020003" pitchFamily="2" charset="0"/>
            </a:endParaRPr>
          </a:p>
          <a:p>
            <a:pPr algn="ctr"/>
            <a:r>
              <a:rPr lang="it-IT" b="1" dirty="0">
                <a:solidFill>
                  <a:schemeClr val="bg1"/>
                </a:solidFill>
                <a:latin typeface="Avenir LT 65 Medium" panose="02000603020000020003" pitchFamily="2" charset="0"/>
              </a:rPr>
              <a:t> PN-FEAMPA 21-27</a:t>
            </a:r>
          </a:p>
        </p:txBody>
      </p:sp>
      <p:sp>
        <p:nvSpPr>
          <p:cNvPr id="3" name="CasellaDiTesto 2">
            <a:extLst>
              <a:ext uri="{FF2B5EF4-FFF2-40B4-BE49-F238E27FC236}">
                <a16:creationId xmlns:a16="http://schemas.microsoft.com/office/drawing/2014/main" id="{9C91C6F4-D40A-A74A-823B-7E11F01B82A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5" name="CasellaDiTesto 24">
            <a:extLst>
              <a:ext uri="{FF2B5EF4-FFF2-40B4-BE49-F238E27FC236}">
                <a16:creationId xmlns:a16="http://schemas.microsoft.com/office/drawing/2014/main" id="{79C48CDF-D987-0B4B-A5F8-6207B5C5C6BE}"/>
              </a:ext>
            </a:extLst>
          </p:cNvPr>
          <p:cNvSpPr txBox="1"/>
          <p:nvPr/>
        </p:nvSpPr>
        <p:spPr>
          <a:xfrm>
            <a:off x="6785265" y="6099108"/>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10" name="CasellaDiTesto 9">
            <a:extLst>
              <a:ext uri="{FF2B5EF4-FFF2-40B4-BE49-F238E27FC236}">
                <a16:creationId xmlns:a16="http://schemas.microsoft.com/office/drawing/2014/main" id="{09C4E805-78A7-8846-A401-B754F9A1EEA0}"/>
              </a:ext>
            </a:extLst>
          </p:cNvPr>
          <p:cNvSpPr txBox="1"/>
          <p:nvPr/>
        </p:nvSpPr>
        <p:spPr>
          <a:xfrm>
            <a:off x="4361935" y="1572688"/>
            <a:ext cx="6919784" cy="1015663"/>
          </a:xfrm>
          <a:prstGeom prst="rect">
            <a:avLst/>
          </a:prstGeom>
          <a:noFill/>
        </p:spPr>
        <p:txBody>
          <a:bodyPr wrap="square" rtlCol="0">
            <a:spAutoFit/>
          </a:bodyPr>
          <a:lstStyle/>
          <a:p>
            <a:pPr algn="just"/>
            <a:r>
              <a:rPr lang="it-IT" sz="2000" b="1" dirty="0">
                <a:solidFill>
                  <a:srgbClr val="0070C0"/>
                </a:solidFill>
              </a:rPr>
              <a:t>Il testo del Regolamento di funzionamento del </a:t>
            </a:r>
            <a:r>
              <a:rPr lang="it-IT" sz="2000" b="1" dirty="0" err="1">
                <a:solidFill>
                  <a:srgbClr val="0070C0"/>
                </a:solidFill>
              </a:rPr>
              <a:t>CdS</a:t>
            </a:r>
            <a:r>
              <a:rPr lang="it-IT" sz="2000" b="1" dirty="0">
                <a:solidFill>
                  <a:srgbClr val="0070C0"/>
                </a:solidFill>
              </a:rPr>
              <a:t> è stato oggetto di osservazione da parte dei Servizi della Commissione, cui l’Amministrazione ha già dato riscontro.</a:t>
            </a:r>
          </a:p>
        </p:txBody>
      </p:sp>
      <p:sp>
        <p:nvSpPr>
          <p:cNvPr id="27" name="CasellaDiTesto 26">
            <a:extLst>
              <a:ext uri="{FF2B5EF4-FFF2-40B4-BE49-F238E27FC236}">
                <a16:creationId xmlns:a16="http://schemas.microsoft.com/office/drawing/2014/main" id="{47FF863D-E977-514A-A38E-AB6BFF75CEAF}"/>
              </a:ext>
            </a:extLst>
          </p:cNvPr>
          <p:cNvSpPr txBox="1"/>
          <p:nvPr/>
        </p:nvSpPr>
        <p:spPr>
          <a:xfrm>
            <a:off x="2085189" y="3165329"/>
            <a:ext cx="7558216" cy="1754326"/>
          </a:xfrm>
          <a:prstGeom prst="rect">
            <a:avLst/>
          </a:prstGeom>
          <a:noFill/>
        </p:spPr>
        <p:txBody>
          <a:bodyPr wrap="square" rtlCol="0">
            <a:spAutoFit/>
          </a:bodyPr>
          <a:lstStyle/>
          <a:p>
            <a:r>
              <a:rPr lang="it-IT" b="1" dirty="0">
                <a:solidFill>
                  <a:srgbClr val="0070C0"/>
                </a:solidFill>
              </a:rPr>
              <a:t>Nel dettaglio sono stati:</a:t>
            </a:r>
          </a:p>
          <a:p>
            <a:pPr marL="285750" indent="-285750">
              <a:buFont typeface="Arial" panose="020B0604020202020204" pitchFamily="34" charset="0"/>
              <a:buChar char="•"/>
            </a:pPr>
            <a:r>
              <a:rPr lang="it-IT" b="1" dirty="0">
                <a:solidFill>
                  <a:srgbClr val="0070C0"/>
                </a:solidFill>
              </a:rPr>
              <a:t>Integrati i componenti con funzione deliberante</a:t>
            </a:r>
          </a:p>
          <a:p>
            <a:pPr marL="285750" indent="-285750">
              <a:buFont typeface="Arial" panose="020B0604020202020204" pitchFamily="34" charset="0"/>
              <a:buChar char="•"/>
            </a:pPr>
            <a:r>
              <a:rPr lang="it-IT" b="1" dirty="0">
                <a:solidFill>
                  <a:srgbClr val="0070C0"/>
                </a:solidFill>
              </a:rPr>
              <a:t>Integrati i membri con funzione consultiva</a:t>
            </a:r>
          </a:p>
          <a:p>
            <a:pPr marL="285750" indent="-285750">
              <a:buFont typeface="Arial" panose="020B0604020202020204" pitchFamily="34" charset="0"/>
              <a:buChar char="•"/>
            </a:pPr>
            <a:r>
              <a:rPr lang="it-IT" b="1" dirty="0">
                <a:solidFill>
                  <a:srgbClr val="0070C0"/>
                </a:solidFill>
              </a:rPr>
              <a:t>Modificati i refusi e sostituiti i termini più adeguati</a:t>
            </a:r>
          </a:p>
          <a:p>
            <a:pPr marL="285750" indent="-285750">
              <a:buFont typeface="Arial" panose="020B0604020202020204" pitchFamily="34" charset="0"/>
              <a:buChar char="•"/>
            </a:pPr>
            <a:r>
              <a:rPr lang="it-IT" b="1" dirty="0">
                <a:solidFill>
                  <a:srgbClr val="0070C0"/>
                </a:solidFill>
              </a:rPr>
              <a:t>Riportate le dovute spiegazioni richieste laddove non accolte le osservazioni</a:t>
            </a:r>
          </a:p>
        </p:txBody>
      </p:sp>
    </p:spTree>
    <p:extLst>
      <p:ext uri="{BB962C8B-B14F-4D97-AF65-F5344CB8AC3E}">
        <p14:creationId xmlns:p14="http://schemas.microsoft.com/office/powerpoint/2010/main" val="3085186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9" name="Rettangolo 8">
            <a:extLst>
              <a:ext uri="{FF2B5EF4-FFF2-40B4-BE49-F238E27FC236}">
                <a16:creationId xmlns:a16="http://schemas.microsoft.com/office/drawing/2014/main" id="{17735A84-C12B-BF41-83FE-9B11229B02ED}"/>
              </a:ext>
            </a:extLst>
          </p:cNvPr>
          <p:cNvSpPr/>
          <p:nvPr/>
        </p:nvSpPr>
        <p:spPr>
          <a:xfrm>
            <a:off x="7368988" y="6012290"/>
            <a:ext cx="4823012" cy="59005"/>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31175B23-FB58-0745-A76D-9D432C2EB321}"/>
              </a:ext>
            </a:extLst>
          </p:cNvPr>
          <p:cNvSpPr/>
          <p:nvPr/>
        </p:nvSpPr>
        <p:spPr>
          <a:xfrm>
            <a:off x="7368988" y="6431694"/>
            <a:ext cx="4823012" cy="39714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7395882" y="6459507"/>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grpSp>
        <p:nvGrpSpPr>
          <p:cNvPr id="14" name="Gruppo 13">
            <a:extLst>
              <a:ext uri="{FF2B5EF4-FFF2-40B4-BE49-F238E27FC236}">
                <a16:creationId xmlns:a16="http://schemas.microsoft.com/office/drawing/2014/main" id="{4C161988-25DC-164E-9411-31519619FD09}"/>
              </a:ext>
            </a:extLst>
          </p:cNvPr>
          <p:cNvGrpSpPr>
            <a:grpSpLocks/>
          </p:cNvGrpSpPr>
          <p:nvPr/>
        </p:nvGrpSpPr>
        <p:grpSpPr>
          <a:xfrm rot="18876177">
            <a:off x="346739" y="143893"/>
            <a:ext cx="3971788" cy="3066598"/>
            <a:chOff x="7421926" y="-1162949"/>
            <a:chExt cx="4844006" cy="3749126"/>
          </a:xfrm>
        </p:grpSpPr>
        <p:grpSp>
          <p:nvGrpSpPr>
            <p:cNvPr id="15" name="Gruppo 14">
              <a:extLst>
                <a:ext uri="{FF2B5EF4-FFF2-40B4-BE49-F238E27FC236}">
                  <a16:creationId xmlns:a16="http://schemas.microsoft.com/office/drawing/2014/main" id="{D3774870-B21B-6F45-819C-F7497D8C381D}"/>
                </a:ext>
              </a:extLst>
            </p:cNvPr>
            <p:cNvGrpSpPr/>
            <p:nvPr/>
          </p:nvGrpSpPr>
          <p:grpSpPr>
            <a:xfrm flipH="1">
              <a:off x="7421926" y="-1162949"/>
              <a:ext cx="4844006" cy="3708790"/>
              <a:chOff x="-595086" y="-2097705"/>
              <a:chExt cx="7821584" cy="5988559"/>
            </a:xfrm>
          </p:grpSpPr>
          <p:sp>
            <p:nvSpPr>
              <p:cNvPr id="19" name="Rettangolo 18">
                <a:extLst>
                  <a:ext uri="{FF2B5EF4-FFF2-40B4-BE49-F238E27FC236}">
                    <a16:creationId xmlns:a16="http://schemas.microsoft.com/office/drawing/2014/main" id="{FCAB8977-4DB1-6A4E-B217-C253D1280076}"/>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B7562706-8B4A-6240-A809-C2893A7F37BE}"/>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B505EF24-523C-EE45-8834-52589CFAC5AF}"/>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B8E9F4AF-91CF-A645-A670-B66123A393C6}"/>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6" name="Immagine 15">
              <a:extLst>
                <a:ext uri="{FF2B5EF4-FFF2-40B4-BE49-F238E27FC236}">
                  <a16:creationId xmlns:a16="http://schemas.microsoft.com/office/drawing/2014/main" id="{22870A4C-228B-604F-9DCA-1D2ED2ECB2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7" name="Immagine 16">
              <a:extLst>
                <a:ext uri="{FF2B5EF4-FFF2-40B4-BE49-F238E27FC236}">
                  <a16:creationId xmlns:a16="http://schemas.microsoft.com/office/drawing/2014/main" id="{AE8C9C82-F3A5-6540-8230-E2EA456772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8" name="Immagine 17">
              <a:extLst>
                <a:ext uri="{FF2B5EF4-FFF2-40B4-BE49-F238E27FC236}">
                  <a16:creationId xmlns:a16="http://schemas.microsoft.com/office/drawing/2014/main" id="{5A96AC72-0B86-F746-BD03-1D40CF7BC5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3" name="Rettangolo 22">
            <a:extLst>
              <a:ext uri="{FF2B5EF4-FFF2-40B4-BE49-F238E27FC236}">
                <a16:creationId xmlns:a16="http://schemas.microsoft.com/office/drawing/2014/main" id="{E75808A5-90DE-AE4D-AA29-02FC3B4E9CE0}"/>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5C419929-2162-874D-9406-CFB9C8E7FD6A}"/>
              </a:ext>
            </a:extLst>
          </p:cNvPr>
          <p:cNvSpPr txBox="1"/>
          <p:nvPr/>
        </p:nvSpPr>
        <p:spPr>
          <a:xfrm>
            <a:off x="197042" y="363429"/>
            <a:ext cx="2222527"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CRUTERI DI SELEZIONE CLLD</a:t>
            </a:r>
          </a:p>
        </p:txBody>
      </p:sp>
      <p:sp>
        <p:nvSpPr>
          <p:cNvPr id="3" name="CasellaDiTesto 2">
            <a:extLst>
              <a:ext uri="{FF2B5EF4-FFF2-40B4-BE49-F238E27FC236}">
                <a16:creationId xmlns:a16="http://schemas.microsoft.com/office/drawing/2014/main" id="{9C91C6F4-D40A-A74A-823B-7E11F01B82A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5" name="CasellaDiTesto 24">
            <a:extLst>
              <a:ext uri="{FF2B5EF4-FFF2-40B4-BE49-F238E27FC236}">
                <a16:creationId xmlns:a16="http://schemas.microsoft.com/office/drawing/2014/main" id="{452E0B5B-FACD-8B49-B9D1-E6788CAECBCD}"/>
              </a:ext>
            </a:extLst>
          </p:cNvPr>
          <p:cNvSpPr txBox="1"/>
          <p:nvPr/>
        </p:nvSpPr>
        <p:spPr>
          <a:xfrm>
            <a:off x="7578436" y="6135181"/>
            <a:ext cx="4466800"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2" name="Rettangolo 1">
            <a:extLst>
              <a:ext uri="{FF2B5EF4-FFF2-40B4-BE49-F238E27FC236}">
                <a16:creationId xmlns:a16="http://schemas.microsoft.com/office/drawing/2014/main" id="{16DE2C8D-1D0D-2D44-8BB4-3C6EECFCA0C1}"/>
              </a:ext>
            </a:extLst>
          </p:cNvPr>
          <p:cNvSpPr/>
          <p:nvPr/>
        </p:nvSpPr>
        <p:spPr>
          <a:xfrm>
            <a:off x="510746" y="3158478"/>
            <a:ext cx="3387833" cy="2706181"/>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a:extLst>
              <a:ext uri="{FF2B5EF4-FFF2-40B4-BE49-F238E27FC236}">
                <a16:creationId xmlns:a16="http://schemas.microsoft.com/office/drawing/2014/main" id="{E0E74E86-0AC2-3143-9C80-6AC05E6CE910}"/>
              </a:ext>
            </a:extLst>
          </p:cNvPr>
          <p:cNvSpPr/>
          <p:nvPr/>
        </p:nvSpPr>
        <p:spPr>
          <a:xfrm>
            <a:off x="4156002" y="1033764"/>
            <a:ext cx="7525252" cy="4830895"/>
          </a:xfrm>
          <a:prstGeom prst="rect">
            <a:avLst/>
          </a:prstGeom>
          <a:solidFill>
            <a:srgbClr val="02CBD8"/>
          </a:solidFill>
          <a:ln>
            <a:solidFill>
              <a:srgbClr val="02CB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CasellaDiTesto 3">
            <a:extLst>
              <a:ext uri="{FF2B5EF4-FFF2-40B4-BE49-F238E27FC236}">
                <a16:creationId xmlns:a16="http://schemas.microsoft.com/office/drawing/2014/main" id="{D07DDCB2-7627-104B-B335-2A3423A8EAB2}"/>
              </a:ext>
            </a:extLst>
          </p:cNvPr>
          <p:cNvSpPr txBox="1"/>
          <p:nvPr/>
        </p:nvSpPr>
        <p:spPr>
          <a:xfrm>
            <a:off x="4447309" y="1185841"/>
            <a:ext cx="6982691" cy="4801314"/>
          </a:xfrm>
          <a:prstGeom prst="rect">
            <a:avLst/>
          </a:prstGeom>
          <a:noFill/>
        </p:spPr>
        <p:txBody>
          <a:bodyPr wrap="square" rtlCol="0">
            <a:spAutoFit/>
          </a:bodyPr>
          <a:lstStyle/>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il Programma fornisce già molte indicazioni in riferimento ai criteri di ammissibilità e di selezione delle strategie di cui il documento prende atto;</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anche nel caso del CLLD si cerca di mantenere una continuità nell’approccio metodologico utilizzato nel periodo 2014-2020;</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la selezione delle strategie risponde comunque ai criteri di natura generale che valgono per tutti gli interventi del Programma;</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le indicazioni sui contenuti delle strategie ed altri orientamenti saranno descritti in maniera più puntuale nelle linee guida;</a:t>
            </a:r>
          </a:p>
          <a:p>
            <a:pPr marL="285750" indent="-285750" algn="just">
              <a:buFontTx/>
              <a:buChar char="-"/>
            </a:pPr>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le linee guida conterranno come nel passato un documento che esplicita nel dettaglio la metodologia da seguire per ciascun criterio.</a:t>
            </a:r>
          </a:p>
          <a:p>
            <a:endParaRPr lang="it-IT" b="1" dirty="0">
              <a:solidFill>
                <a:schemeClr val="bg1"/>
              </a:solidFill>
            </a:endParaRPr>
          </a:p>
        </p:txBody>
      </p:sp>
      <p:sp>
        <p:nvSpPr>
          <p:cNvPr id="8" name="CasellaDiTesto 7">
            <a:extLst>
              <a:ext uri="{FF2B5EF4-FFF2-40B4-BE49-F238E27FC236}">
                <a16:creationId xmlns:a16="http://schemas.microsoft.com/office/drawing/2014/main" id="{3547B8CF-51AF-D74B-9093-B0918C2E8CDF}"/>
              </a:ext>
            </a:extLst>
          </p:cNvPr>
          <p:cNvSpPr txBox="1"/>
          <p:nvPr/>
        </p:nvSpPr>
        <p:spPr>
          <a:xfrm>
            <a:off x="1253282" y="4152104"/>
            <a:ext cx="2224210" cy="369332"/>
          </a:xfrm>
          <a:prstGeom prst="rect">
            <a:avLst/>
          </a:prstGeom>
          <a:noFill/>
        </p:spPr>
        <p:txBody>
          <a:bodyPr wrap="square" rtlCol="0">
            <a:spAutoFit/>
          </a:bodyPr>
          <a:lstStyle/>
          <a:p>
            <a:r>
              <a:rPr lang="it-IT" b="1" dirty="0">
                <a:solidFill>
                  <a:srgbClr val="0070C0"/>
                </a:solidFill>
              </a:rPr>
              <a:t>PRINCIPI GENERALI</a:t>
            </a:r>
          </a:p>
        </p:txBody>
      </p:sp>
    </p:spTree>
    <p:extLst>
      <p:ext uri="{BB962C8B-B14F-4D97-AF65-F5344CB8AC3E}">
        <p14:creationId xmlns:p14="http://schemas.microsoft.com/office/powerpoint/2010/main" val="1402444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9" name="Rettangolo 8">
            <a:extLst>
              <a:ext uri="{FF2B5EF4-FFF2-40B4-BE49-F238E27FC236}">
                <a16:creationId xmlns:a16="http://schemas.microsoft.com/office/drawing/2014/main" id="{17735A84-C12B-BF41-83FE-9B11229B02ED}"/>
              </a:ext>
            </a:extLst>
          </p:cNvPr>
          <p:cNvSpPr/>
          <p:nvPr/>
        </p:nvSpPr>
        <p:spPr>
          <a:xfrm>
            <a:off x="7368988" y="6012290"/>
            <a:ext cx="4823012" cy="59005"/>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31175B23-FB58-0745-A76D-9D432C2EB321}"/>
              </a:ext>
            </a:extLst>
          </p:cNvPr>
          <p:cNvSpPr/>
          <p:nvPr/>
        </p:nvSpPr>
        <p:spPr>
          <a:xfrm>
            <a:off x="7368988" y="6431694"/>
            <a:ext cx="4823012" cy="39714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7395882" y="6459507"/>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grpSp>
        <p:nvGrpSpPr>
          <p:cNvPr id="14" name="Gruppo 13">
            <a:extLst>
              <a:ext uri="{FF2B5EF4-FFF2-40B4-BE49-F238E27FC236}">
                <a16:creationId xmlns:a16="http://schemas.microsoft.com/office/drawing/2014/main" id="{4C161988-25DC-164E-9411-31519619FD09}"/>
              </a:ext>
            </a:extLst>
          </p:cNvPr>
          <p:cNvGrpSpPr>
            <a:grpSpLocks/>
          </p:cNvGrpSpPr>
          <p:nvPr/>
        </p:nvGrpSpPr>
        <p:grpSpPr>
          <a:xfrm rot="18876177">
            <a:off x="346739" y="143893"/>
            <a:ext cx="3971788" cy="3066598"/>
            <a:chOff x="7421926" y="-1162949"/>
            <a:chExt cx="4844006" cy="3749126"/>
          </a:xfrm>
        </p:grpSpPr>
        <p:grpSp>
          <p:nvGrpSpPr>
            <p:cNvPr id="15" name="Gruppo 14">
              <a:extLst>
                <a:ext uri="{FF2B5EF4-FFF2-40B4-BE49-F238E27FC236}">
                  <a16:creationId xmlns:a16="http://schemas.microsoft.com/office/drawing/2014/main" id="{D3774870-B21B-6F45-819C-F7497D8C381D}"/>
                </a:ext>
              </a:extLst>
            </p:cNvPr>
            <p:cNvGrpSpPr/>
            <p:nvPr/>
          </p:nvGrpSpPr>
          <p:grpSpPr>
            <a:xfrm flipH="1">
              <a:off x="7421926" y="-1162949"/>
              <a:ext cx="4844006" cy="3708790"/>
              <a:chOff x="-595086" y="-2097705"/>
              <a:chExt cx="7821584" cy="5988559"/>
            </a:xfrm>
          </p:grpSpPr>
          <p:sp>
            <p:nvSpPr>
              <p:cNvPr id="19" name="Rettangolo 18">
                <a:extLst>
                  <a:ext uri="{FF2B5EF4-FFF2-40B4-BE49-F238E27FC236}">
                    <a16:creationId xmlns:a16="http://schemas.microsoft.com/office/drawing/2014/main" id="{FCAB8977-4DB1-6A4E-B217-C253D1280076}"/>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B7562706-8B4A-6240-A809-C2893A7F37BE}"/>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B505EF24-523C-EE45-8834-52589CFAC5AF}"/>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B8E9F4AF-91CF-A645-A670-B66123A393C6}"/>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6" name="Immagine 15">
              <a:extLst>
                <a:ext uri="{FF2B5EF4-FFF2-40B4-BE49-F238E27FC236}">
                  <a16:creationId xmlns:a16="http://schemas.microsoft.com/office/drawing/2014/main" id="{22870A4C-228B-604F-9DCA-1D2ED2ECB2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7" name="Immagine 16">
              <a:extLst>
                <a:ext uri="{FF2B5EF4-FFF2-40B4-BE49-F238E27FC236}">
                  <a16:creationId xmlns:a16="http://schemas.microsoft.com/office/drawing/2014/main" id="{AE8C9C82-F3A5-6540-8230-E2EA456772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8" name="Immagine 17">
              <a:extLst>
                <a:ext uri="{FF2B5EF4-FFF2-40B4-BE49-F238E27FC236}">
                  <a16:creationId xmlns:a16="http://schemas.microsoft.com/office/drawing/2014/main" id="{5A96AC72-0B86-F746-BD03-1D40CF7BC5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3" name="Rettangolo 22">
            <a:extLst>
              <a:ext uri="{FF2B5EF4-FFF2-40B4-BE49-F238E27FC236}">
                <a16:creationId xmlns:a16="http://schemas.microsoft.com/office/drawing/2014/main" id="{E75808A5-90DE-AE4D-AA29-02FC3B4E9CE0}"/>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5C419929-2162-874D-9406-CFB9C8E7FD6A}"/>
              </a:ext>
            </a:extLst>
          </p:cNvPr>
          <p:cNvSpPr txBox="1"/>
          <p:nvPr/>
        </p:nvSpPr>
        <p:spPr>
          <a:xfrm>
            <a:off x="197042" y="363429"/>
            <a:ext cx="2222527"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Osservazioni </a:t>
            </a:r>
          </a:p>
          <a:p>
            <a:pPr algn="ctr"/>
            <a:r>
              <a:rPr lang="it-IT" b="1" dirty="0">
                <a:solidFill>
                  <a:schemeClr val="bg1"/>
                </a:solidFill>
                <a:latin typeface="Avenir LT 65 Medium" panose="02000603020000020003" pitchFamily="2" charset="0"/>
              </a:rPr>
              <a:t>DG MARE</a:t>
            </a:r>
          </a:p>
        </p:txBody>
      </p:sp>
      <p:sp>
        <p:nvSpPr>
          <p:cNvPr id="3" name="CasellaDiTesto 2">
            <a:extLst>
              <a:ext uri="{FF2B5EF4-FFF2-40B4-BE49-F238E27FC236}">
                <a16:creationId xmlns:a16="http://schemas.microsoft.com/office/drawing/2014/main" id="{9C91C6F4-D40A-A74A-823B-7E11F01B82A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5" name="Rettangolo 24">
            <a:extLst>
              <a:ext uri="{FF2B5EF4-FFF2-40B4-BE49-F238E27FC236}">
                <a16:creationId xmlns:a16="http://schemas.microsoft.com/office/drawing/2014/main" id="{16D111CC-DE89-BB4F-97F3-D3A138F8EC62}"/>
              </a:ext>
            </a:extLst>
          </p:cNvPr>
          <p:cNvSpPr/>
          <p:nvPr/>
        </p:nvSpPr>
        <p:spPr>
          <a:xfrm>
            <a:off x="4156002" y="869630"/>
            <a:ext cx="7525252" cy="5081104"/>
          </a:xfrm>
          <a:prstGeom prst="rect">
            <a:avLst/>
          </a:prstGeom>
          <a:solidFill>
            <a:srgbClr val="02CBD8"/>
          </a:solidFill>
          <a:ln>
            <a:solidFill>
              <a:srgbClr val="02CB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6" name="CasellaDiTesto 25">
            <a:extLst>
              <a:ext uri="{FF2B5EF4-FFF2-40B4-BE49-F238E27FC236}">
                <a16:creationId xmlns:a16="http://schemas.microsoft.com/office/drawing/2014/main" id="{08E65334-8DDD-734F-A6A6-48363E492E78}"/>
              </a:ext>
            </a:extLst>
          </p:cNvPr>
          <p:cNvSpPr txBox="1"/>
          <p:nvPr/>
        </p:nvSpPr>
        <p:spPr>
          <a:xfrm>
            <a:off x="4229948" y="859615"/>
            <a:ext cx="7367540" cy="5355312"/>
          </a:xfrm>
          <a:prstGeom prst="rect">
            <a:avLst/>
          </a:prstGeom>
          <a:noFill/>
        </p:spPr>
        <p:txBody>
          <a:bodyPr wrap="square" rtlCol="0">
            <a:spAutoFit/>
          </a:bodyPr>
          <a:lstStyle/>
          <a:p>
            <a:pPr algn="just"/>
            <a:r>
              <a:rPr lang="it-IT" sz="1800" b="1" dirty="0">
                <a:solidFill>
                  <a:schemeClr val="bg1"/>
                </a:solidFill>
                <a:effectLst/>
                <a:latin typeface="Times New Roman" panose="02020603050405020304" pitchFamily="18" charset="0"/>
                <a:ea typeface="Times New Roman" panose="02020603050405020304" pitchFamily="18" charset="0"/>
              </a:rPr>
              <a:t>Sulla base dei commenti della DG MARE, si provvederà a:</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esplicitare meglio la descrizione del processo di selezione;</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ridurre il numero dei criteri;</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favorire una più coerente distribuzione tra criteri di ammissibilità e di selezione;</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 prevedere criteri più chiari per il sostegno preparatorio;</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eliminare il riferimento ai criteri specifici da parte degli OI;</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eliminare nei criteri di selezione i criteri di natura geografica e demografica che non incidono sulla qualità della strategia;</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algn="just"/>
            <a:r>
              <a:rPr lang="it-IT" sz="1800" b="1" dirty="0">
                <a:solidFill>
                  <a:schemeClr val="bg1"/>
                </a:solidFill>
                <a:effectLst/>
                <a:latin typeface="Times New Roman" panose="02020603050405020304" pitchFamily="18" charset="0"/>
                <a:ea typeface="Times New Roman" panose="02020603050405020304" pitchFamily="18" charset="0"/>
              </a:rPr>
              <a:t>- riportare i suggerimenti sul documento di dettaglio metodologico che sarà allegato alle linee guida.</a:t>
            </a:r>
          </a:p>
          <a:p>
            <a:endParaRPr lang="it-IT" b="1" dirty="0">
              <a:solidFill>
                <a:schemeClr val="bg1"/>
              </a:solidFill>
            </a:endParaRPr>
          </a:p>
        </p:txBody>
      </p:sp>
      <p:sp>
        <p:nvSpPr>
          <p:cNvPr id="27" name="Rettangolo 26">
            <a:extLst>
              <a:ext uri="{FF2B5EF4-FFF2-40B4-BE49-F238E27FC236}">
                <a16:creationId xmlns:a16="http://schemas.microsoft.com/office/drawing/2014/main" id="{8971BFEB-1306-074F-BCAC-EC9F7801664B}"/>
              </a:ext>
            </a:extLst>
          </p:cNvPr>
          <p:cNvSpPr/>
          <p:nvPr/>
        </p:nvSpPr>
        <p:spPr>
          <a:xfrm>
            <a:off x="510746" y="3158478"/>
            <a:ext cx="3387833" cy="2706181"/>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D1237C0C-46CC-D040-9FB7-9E0A423DF9E9}"/>
              </a:ext>
            </a:extLst>
          </p:cNvPr>
          <p:cNvSpPr txBox="1"/>
          <p:nvPr/>
        </p:nvSpPr>
        <p:spPr>
          <a:xfrm>
            <a:off x="1253282" y="4152104"/>
            <a:ext cx="2224210" cy="646331"/>
          </a:xfrm>
          <a:prstGeom prst="rect">
            <a:avLst/>
          </a:prstGeom>
          <a:noFill/>
        </p:spPr>
        <p:txBody>
          <a:bodyPr wrap="square" rtlCol="0">
            <a:spAutoFit/>
          </a:bodyPr>
          <a:lstStyle/>
          <a:p>
            <a:pPr algn="ctr"/>
            <a:r>
              <a:rPr lang="it-IT" b="1" dirty="0">
                <a:solidFill>
                  <a:srgbClr val="0070C0"/>
                </a:solidFill>
              </a:rPr>
              <a:t>OSSERVAZIONI </a:t>
            </a:r>
          </a:p>
          <a:p>
            <a:pPr algn="ctr"/>
            <a:r>
              <a:rPr lang="it-IT" b="1" dirty="0">
                <a:solidFill>
                  <a:srgbClr val="0070C0"/>
                </a:solidFill>
              </a:rPr>
              <a:t>DG MARE</a:t>
            </a:r>
          </a:p>
        </p:txBody>
      </p:sp>
      <p:sp>
        <p:nvSpPr>
          <p:cNvPr id="29" name="CasellaDiTesto 28">
            <a:extLst>
              <a:ext uri="{FF2B5EF4-FFF2-40B4-BE49-F238E27FC236}">
                <a16:creationId xmlns:a16="http://schemas.microsoft.com/office/drawing/2014/main" id="{CB558FE7-A104-1B42-9D80-A0D41B09B603}"/>
              </a:ext>
            </a:extLst>
          </p:cNvPr>
          <p:cNvSpPr txBox="1"/>
          <p:nvPr/>
        </p:nvSpPr>
        <p:spPr>
          <a:xfrm>
            <a:off x="7578436" y="6135181"/>
            <a:ext cx="4466800"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Tree>
    <p:extLst>
      <p:ext uri="{BB962C8B-B14F-4D97-AF65-F5344CB8AC3E}">
        <p14:creationId xmlns:p14="http://schemas.microsoft.com/office/powerpoint/2010/main" val="1077881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sp>
        <p:nvSpPr>
          <p:cNvPr id="9" name="Rettangolo 8">
            <a:extLst>
              <a:ext uri="{FF2B5EF4-FFF2-40B4-BE49-F238E27FC236}">
                <a16:creationId xmlns:a16="http://schemas.microsoft.com/office/drawing/2014/main" id="{17735A84-C12B-BF41-83FE-9B11229B02ED}"/>
              </a:ext>
            </a:extLst>
          </p:cNvPr>
          <p:cNvSpPr/>
          <p:nvPr/>
        </p:nvSpPr>
        <p:spPr>
          <a:xfrm>
            <a:off x="7368988" y="6012290"/>
            <a:ext cx="4823012" cy="59005"/>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31175B23-FB58-0745-A76D-9D432C2EB321}"/>
              </a:ext>
            </a:extLst>
          </p:cNvPr>
          <p:cNvSpPr/>
          <p:nvPr/>
        </p:nvSpPr>
        <p:spPr>
          <a:xfrm>
            <a:off x="7368988" y="6431694"/>
            <a:ext cx="4823012" cy="39714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7395882" y="6459507"/>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grpSp>
        <p:nvGrpSpPr>
          <p:cNvPr id="14" name="Gruppo 13">
            <a:extLst>
              <a:ext uri="{FF2B5EF4-FFF2-40B4-BE49-F238E27FC236}">
                <a16:creationId xmlns:a16="http://schemas.microsoft.com/office/drawing/2014/main" id="{4C161988-25DC-164E-9411-31519619FD09}"/>
              </a:ext>
            </a:extLst>
          </p:cNvPr>
          <p:cNvGrpSpPr>
            <a:grpSpLocks/>
          </p:cNvGrpSpPr>
          <p:nvPr/>
        </p:nvGrpSpPr>
        <p:grpSpPr>
          <a:xfrm rot="18876177">
            <a:off x="346739" y="143893"/>
            <a:ext cx="3971788" cy="3066598"/>
            <a:chOff x="7421926" y="-1162949"/>
            <a:chExt cx="4844006" cy="3749126"/>
          </a:xfrm>
        </p:grpSpPr>
        <p:grpSp>
          <p:nvGrpSpPr>
            <p:cNvPr id="15" name="Gruppo 14">
              <a:extLst>
                <a:ext uri="{FF2B5EF4-FFF2-40B4-BE49-F238E27FC236}">
                  <a16:creationId xmlns:a16="http://schemas.microsoft.com/office/drawing/2014/main" id="{D3774870-B21B-6F45-819C-F7497D8C381D}"/>
                </a:ext>
              </a:extLst>
            </p:cNvPr>
            <p:cNvGrpSpPr/>
            <p:nvPr/>
          </p:nvGrpSpPr>
          <p:grpSpPr>
            <a:xfrm flipH="1">
              <a:off x="7421926" y="-1162949"/>
              <a:ext cx="4844006" cy="3708790"/>
              <a:chOff x="-595086" y="-2097705"/>
              <a:chExt cx="7821584" cy="5988559"/>
            </a:xfrm>
          </p:grpSpPr>
          <p:sp>
            <p:nvSpPr>
              <p:cNvPr id="19" name="Rettangolo 18">
                <a:extLst>
                  <a:ext uri="{FF2B5EF4-FFF2-40B4-BE49-F238E27FC236}">
                    <a16:creationId xmlns:a16="http://schemas.microsoft.com/office/drawing/2014/main" id="{FCAB8977-4DB1-6A4E-B217-C253D1280076}"/>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B7562706-8B4A-6240-A809-C2893A7F37BE}"/>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B505EF24-523C-EE45-8834-52589CFAC5AF}"/>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B8E9F4AF-91CF-A645-A670-B66123A393C6}"/>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6" name="Immagine 15">
              <a:extLst>
                <a:ext uri="{FF2B5EF4-FFF2-40B4-BE49-F238E27FC236}">
                  <a16:creationId xmlns:a16="http://schemas.microsoft.com/office/drawing/2014/main" id="{22870A4C-228B-604F-9DCA-1D2ED2ECB2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7" name="Immagine 16">
              <a:extLst>
                <a:ext uri="{FF2B5EF4-FFF2-40B4-BE49-F238E27FC236}">
                  <a16:creationId xmlns:a16="http://schemas.microsoft.com/office/drawing/2014/main" id="{AE8C9C82-F3A5-6540-8230-E2EA456772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8" name="Immagine 17">
              <a:extLst>
                <a:ext uri="{FF2B5EF4-FFF2-40B4-BE49-F238E27FC236}">
                  <a16:creationId xmlns:a16="http://schemas.microsoft.com/office/drawing/2014/main" id="{5A96AC72-0B86-F746-BD03-1D40CF7BC5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3" name="Rettangolo 22">
            <a:extLst>
              <a:ext uri="{FF2B5EF4-FFF2-40B4-BE49-F238E27FC236}">
                <a16:creationId xmlns:a16="http://schemas.microsoft.com/office/drawing/2014/main" id="{E75808A5-90DE-AE4D-AA29-02FC3B4E9CE0}"/>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5C419929-2162-874D-9406-CFB9C8E7FD6A}"/>
              </a:ext>
            </a:extLst>
          </p:cNvPr>
          <p:cNvSpPr txBox="1"/>
          <p:nvPr/>
        </p:nvSpPr>
        <p:spPr>
          <a:xfrm>
            <a:off x="197042" y="363429"/>
            <a:ext cx="2222527"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Osservazioni </a:t>
            </a:r>
          </a:p>
          <a:p>
            <a:pPr algn="ctr"/>
            <a:r>
              <a:rPr lang="it-IT" b="1" dirty="0">
                <a:solidFill>
                  <a:schemeClr val="bg1"/>
                </a:solidFill>
                <a:latin typeface="Avenir LT 65 Medium" panose="02000603020000020003" pitchFamily="2" charset="0"/>
              </a:rPr>
              <a:t>Co</a:t>
            </a:r>
          </a:p>
        </p:txBody>
      </p:sp>
      <p:sp>
        <p:nvSpPr>
          <p:cNvPr id="3" name="CasellaDiTesto 2">
            <a:extLst>
              <a:ext uri="{FF2B5EF4-FFF2-40B4-BE49-F238E27FC236}">
                <a16:creationId xmlns:a16="http://schemas.microsoft.com/office/drawing/2014/main" id="{9C91C6F4-D40A-A74A-823B-7E11F01B82A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5" name="Rettangolo 24">
            <a:extLst>
              <a:ext uri="{FF2B5EF4-FFF2-40B4-BE49-F238E27FC236}">
                <a16:creationId xmlns:a16="http://schemas.microsoft.com/office/drawing/2014/main" id="{637C944F-DA10-0841-8FC3-CE16A72822CE}"/>
              </a:ext>
            </a:extLst>
          </p:cNvPr>
          <p:cNvSpPr/>
          <p:nvPr/>
        </p:nvSpPr>
        <p:spPr>
          <a:xfrm>
            <a:off x="510746" y="3158478"/>
            <a:ext cx="3387833" cy="2706181"/>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a:extLst>
              <a:ext uri="{FF2B5EF4-FFF2-40B4-BE49-F238E27FC236}">
                <a16:creationId xmlns:a16="http://schemas.microsoft.com/office/drawing/2014/main" id="{16B66063-2961-344A-BADD-DBE71D51450A}"/>
              </a:ext>
            </a:extLst>
          </p:cNvPr>
          <p:cNvSpPr txBox="1"/>
          <p:nvPr/>
        </p:nvSpPr>
        <p:spPr>
          <a:xfrm>
            <a:off x="1055547" y="4152104"/>
            <a:ext cx="2224210" cy="923330"/>
          </a:xfrm>
          <a:prstGeom prst="rect">
            <a:avLst/>
          </a:prstGeom>
          <a:noFill/>
        </p:spPr>
        <p:txBody>
          <a:bodyPr wrap="square" rtlCol="0">
            <a:spAutoFit/>
          </a:bodyPr>
          <a:lstStyle/>
          <a:p>
            <a:pPr algn="ctr"/>
            <a:r>
              <a:rPr lang="it-IT" b="1" dirty="0">
                <a:solidFill>
                  <a:srgbClr val="0070C0"/>
                </a:solidFill>
              </a:rPr>
              <a:t>OSSERVAZIONI </a:t>
            </a:r>
          </a:p>
          <a:p>
            <a:pPr algn="ctr"/>
            <a:r>
              <a:rPr lang="it-IT" b="1" dirty="0">
                <a:solidFill>
                  <a:srgbClr val="0070C0"/>
                </a:solidFill>
              </a:rPr>
              <a:t>DA CONFCOOPERATIVE</a:t>
            </a:r>
          </a:p>
        </p:txBody>
      </p:sp>
      <p:sp>
        <p:nvSpPr>
          <p:cNvPr id="27" name="Rettangolo 26">
            <a:extLst>
              <a:ext uri="{FF2B5EF4-FFF2-40B4-BE49-F238E27FC236}">
                <a16:creationId xmlns:a16="http://schemas.microsoft.com/office/drawing/2014/main" id="{36E7ED2C-F5B7-D44E-B647-736CC605BAA2}"/>
              </a:ext>
            </a:extLst>
          </p:cNvPr>
          <p:cNvSpPr/>
          <p:nvPr/>
        </p:nvSpPr>
        <p:spPr>
          <a:xfrm>
            <a:off x="4156002" y="869630"/>
            <a:ext cx="7525252" cy="5081104"/>
          </a:xfrm>
          <a:prstGeom prst="rect">
            <a:avLst/>
          </a:prstGeom>
          <a:solidFill>
            <a:srgbClr val="02CBD8"/>
          </a:solidFill>
          <a:ln>
            <a:solidFill>
              <a:srgbClr val="02CB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8" name="CasellaDiTesto 27">
            <a:extLst>
              <a:ext uri="{FF2B5EF4-FFF2-40B4-BE49-F238E27FC236}">
                <a16:creationId xmlns:a16="http://schemas.microsoft.com/office/drawing/2014/main" id="{52338F5F-636F-EA47-9AE8-6864816992B1}"/>
              </a:ext>
            </a:extLst>
          </p:cNvPr>
          <p:cNvSpPr txBox="1"/>
          <p:nvPr/>
        </p:nvSpPr>
        <p:spPr>
          <a:xfrm>
            <a:off x="4232735" y="1403548"/>
            <a:ext cx="7367540" cy="2862322"/>
          </a:xfrm>
          <a:prstGeom prst="rect">
            <a:avLst/>
          </a:prstGeom>
          <a:noFill/>
        </p:spPr>
        <p:txBody>
          <a:bodyPr wrap="square" rtlCol="0">
            <a:spAutoFit/>
          </a:bodyPr>
          <a:lstStyle/>
          <a:p>
            <a:pPr algn="just"/>
            <a:r>
              <a:rPr lang="it-IT" sz="1800" b="1" dirty="0">
                <a:solidFill>
                  <a:schemeClr val="bg1"/>
                </a:solidFill>
                <a:effectLst/>
                <a:latin typeface="Times New Roman" panose="02020603050405020304" pitchFamily="18" charset="0"/>
                <a:ea typeface="Times New Roman" panose="02020603050405020304" pitchFamily="18" charset="0"/>
              </a:rPr>
              <a:t>Sulla base del contributo di </a:t>
            </a:r>
            <a:r>
              <a:rPr lang="it-IT" sz="1800" b="1" dirty="0" err="1">
                <a:solidFill>
                  <a:schemeClr val="bg1"/>
                </a:solidFill>
                <a:effectLst/>
                <a:latin typeface="Times New Roman" panose="02020603050405020304" pitchFamily="18" charset="0"/>
                <a:ea typeface="Times New Roman" panose="02020603050405020304" pitchFamily="18" charset="0"/>
              </a:rPr>
              <a:t>Confcooperative</a:t>
            </a:r>
            <a:r>
              <a:rPr lang="it-IT" sz="1800" b="1" dirty="0">
                <a:solidFill>
                  <a:schemeClr val="bg1"/>
                </a:solidFill>
                <a:effectLst/>
                <a:latin typeface="Times New Roman" panose="02020603050405020304" pitchFamily="18" charset="0"/>
                <a:ea typeface="Times New Roman" panose="02020603050405020304" pitchFamily="18" charset="0"/>
              </a:rPr>
              <a:t>:</a:t>
            </a:r>
          </a:p>
          <a:p>
            <a:pPr algn="just"/>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prevedere la possibilità di una fase di concertazione nella procedura a due </a:t>
            </a:r>
            <a:r>
              <a:rPr lang="it-IT" sz="1800" b="1" dirty="0" err="1">
                <a:solidFill>
                  <a:schemeClr val="bg1"/>
                </a:solidFill>
                <a:effectLst/>
                <a:latin typeface="Times New Roman" panose="02020603050405020304" pitchFamily="18" charset="0"/>
                <a:ea typeface="Times New Roman" panose="02020603050405020304" pitchFamily="18" charset="0"/>
              </a:rPr>
              <a:t>step</a:t>
            </a:r>
            <a:r>
              <a:rPr lang="it-IT" sz="1800" b="1" dirty="0">
                <a:solidFill>
                  <a:schemeClr val="bg1"/>
                </a:solidFill>
                <a:effectLst/>
                <a:latin typeface="Times New Roman" panose="02020603050405020304" pitchFamily="18" charset="0"/>
                <a:ea typeface="Times New Roman" panose="02020603050405020304" pitchFamily="18" charset="0"/>
              </a:rPr>
              <a:t> di valutazione;</a:t>
            </a:r>
          </a:p>
          <a:p>
            <a:pPr marL="285750" indent="-285750" algn="just">
              <a:buFontTx/>
              <a:buChar char="-"/>
            </a:pPr>
            <a:endParaRPr lang="it-IT" sz="1800" b="1" dirty="0">
              <a:solidFill>
                <a:schemeClr val="bg1"/>
              </a:solidFill>
              <a:effectLst/>
              <a:latin typeface="Times New Roman" panose="02020603050405020304" pitchFamily="18" charset="0"/>
              <a:ea typeface="Times New Roman" panose="02020603050405020304" pitchFamily="18" charset="0"/>
            </a:endParaRPr>
          </a:p>
          <a:p>
            <a:pPr marL="285750" indent="-285750" algn="just">
              <a:buFontTx/>
              <a:buChar char="-"/>
            </a:pPr>
            <a:r>
              <a:rPr lang="it-IT" sz="1800" b="1" dirty="0">
                <a:solidFill>
                  <a:schemeClr val="bg1"/>
                </a:solidFill>
                <a:effectLst/>
                <a:latin typeface="Times New Roman" panose="02020603050405020304" pitchFamily="18" charset="0"/>
                <a:ea typeface="Times New Roman" panose="02020603050405020304" pitchFamily="18" charset="0"/>
              </a:rPr>
              <a:t>derogare al criterio di ammissibilità sulla popolazione per le aree che riguardano le acque interne;</a:t>
            </a:r>
          </a:p>
          <a:p>
            <a:pPr marL="285750" indent="-285750" algn="just">
              <a:buFontTx/>
              <a:buChar char="-"/>
            </a:pPr>
            <a:endParaRPr lang="it-IT" sz="1800" b="1" dirty="0">
              <a:solidFill>
                <a:schemeClr val="bg1"/>
              </a:solidFill>
              <a:effectLst/>
              <a:latin typeface="Times New Roman" panose="02020603050405020304" pitchFamily="18" charset="0"/>
              <a:ea typeface="Times New Roman" panose="02020603050405020304" pitchFamily="18" charset="0"/>
            </a:endParaRPr>
          </a:p>
          <a:p>
            <a:pPr algn="just"/>
            <a:r>
              <a:rPr lang="it-IT" sz="1800" b="1" dirty="0">
                <a:solidFill>
                  <a:schemeClr val="bg1"/>
                </a:solidFill>
                <a:effectLst/>
                <a:latin typeface="Times New Roman" panose="02020603050405020304" pitchFamily="18" charset="0"/>
                <a:ea typeface="Times New Roman" panose="02020603050405020304" pitchFamily="18" charset="0"/>
              </a:rPr>
              <a:t>- per la forma giuridica prevedere la possibilità di forme di aggregazione. </a:t>
            </a:r>
          </a:p>
          <a:p>
            <a:endParaRPr lang="it-IT" b="1" dirty="0">
              <a:solidFill>
                <a:schemeClr val="bg1"/>
              </a:solidFill>
            </a:endParaRPr>
          </a:p>
        </p:txBody>
      </p:sp>
      <p:sp>
        <p:nvSpPr>
          <p:cNvPr id="29" name="CasellaDiTesto 28">
            <a:extLst>
              <a:ext uri="{FF2B5EF4-FFF2-40B4-BE49-F238E27FC236}">
                <a16:creationId xmlns:a16="http://schemas.microsoft.com/office/drawing/2014/main" id="{E38F2011-E4FB-0843-9DCF-2D56BDDD0704}"/>
              </a:ext>
            </a:extLst>
          </p:cNvPr>
          <p:cNvSpPr txBox="1"/>
          <p:nvPr/>
        </p:nvSpPr>
        <p:spPr>
          <a:xfrm>
            <a:off x="7578436" y="6135181"/>
            <a:ext cx="4466800"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Tree>
    <p:extLst>
      <p:ext uri="{BB962C8B-B14F-4D97-AF65-F5344CB8AC3E}">
        <p14:creationId xmlns:p14="http://schemas.microsoft.com/office/powerpoint/2010/main" val="3568601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7735A84-C12B-BF41-83FE-9B11229B02ED}"/>
              </a:ext>
            </a:extLst>
          </p:cNvPr>
          <p:cNvSpPr/>
          <p:nvPr/>
        </p:nvSpPr>
        <p:spPr>
          <a:xfrm>
            <a:off x="7368988" y="6012290"/>
            <a:ext cx="4823012" cy="59005"/>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31175B23-FB58-0745-A76D-9D432C2EB321}"/>
              </a:ext>
            </a:extLst>
          </p:cNvPr>
          <p:cNvSpPr/>
          <p:nvPr/>
        </p:nvSpPr>
        <p:spPr>
          <a:xfrm>
            <a:off x="7368988" y="6431694"/>
            <a:ext cx="4823012" cy="39714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702BC6D9-9A71-B144-B8C7-09E6F482B656}"/>
              </a:ext>
            </a:extLst>
          </p:cNvPr>
          <p:cNvSpPr txBox="1"/>
          <p:nvPr/>
        </p:nvSpPr>
        <p:spPr>
          <a:xfrm>
            <a:off x="7395882" y="6459507"/>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pic>
        <p:nvPicPr>
          <p:cNvPr id="16" name="Immagine 15">
            <a:extLst>
              <a:ext uri="{FF2B5EF4-FFF2-40B4-BE49-F238E27FC236}">
                <a16:creationId xmlns:a16="http://schemas.microsoft.com/office/drawing/2014/main" id="{B609546E-0A9B-004F-9A6C-4528A6AC5E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917" y="28075"/>
            <a:ext cx="580541" cy="634080"/>
          </a:xfrm>
          <a:prstGeom prst="rect">
            <a:avLst/>
          </a:prstGeom>
        </p:spPr>
      </p:pic>
      <p:pic>
        <p:nvPicPr>
          <p:cNvPr id="17" name="Immagine 16">
            <a:extLst>
              <a:ext uri="{FF2B5EF4-FFF2-40B4-BE49-F238E27FC236}">
                <a16:creationId xmlns:a16="http://schemas.microsoft.com/office/drawing/2014/main" id="{8F407E61-F3B8-6046-89BE-7A987BC864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56" y="10221"/>
            <a:ext cx="728750" cy="669788"/>
          </a:xfrm>
          <a:prstGeom prst="rect">
            <a:avLst/>
          </a:prstGeom>
        </p:spPr>
      </p:pic>
      <p:pic>
        <p:nvPicPr>
          <p:cNvPr id="18" name="Immagine 17">
            <a:extLst>
              <a:ext uri="{FF2B5EF4-FFF2-40B4-BE49-F238E27FC236}">
                <a16:creationId xmlns:a16="http://schemas.microsoft.com/office/drawing/2014/main" id="{C0A60123-0974-264F-A4AB-822CF7D34F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1269" y="-145662"/>
            <a:ext cx="3405825" cy="981553"/>
          </a:xfrm>
          <a:prstGeom prst="rect">
            <a:avLst/>
          </a:prstGeom>
        </p:spPr>
      </p:pic>
      <p:sp>
        <p:nvSpPr>
          <p:cNvPr id="20" name="CasellaDiTesto 19">
            <a:extLst>
              <a:ext uri="{FF2B5EF4-FFF2-40B4-BE49-F238E27FC236}">
                <a16:creationId xmlns:a16="http://schemas.microsoft.com/office/drawing/2014/main" id="{B61F33BD-1EEF-E148-AB80-00D69DCDD7BA}"/>
              </a:ext>
            </a:extLst>
          </p:cNvPr>
          <p:cNvSpPr txBox="1"/>
          <p:nvPr/>
        </p:nvSpPr>
        <p:spPr>
          <a:xfrm>
            <a:off x="3525897" y="582601"/>
            <a:ext cx="8105077" cy="1077218"/>
          </a:xfrm>
          <a:prstGeom prst="rect">
            <a:avLst/>
          </a:prstGeom>
          <a:noFill/>
        </p:spPr>
        <p:txBody>
          <a:bodyPr wrap="square" rtlCol="0">
            <a:spAutoFit/>
          </a:bodyPr>
          <a:lstStyle/>
          <a:p>
            <a:pPr algn="ctr"/>
            <a:r>
              <a:rPr lang="it-IT" sz="3200" b="1" dirty="0">
                <a:solidFill>
                  <a:schemeClr val="accent5">
                    <a:lumMod val="75000"/>
                  </a:schemeClr>
                </a:solidFill>
              </a:rPr>
              <a:t>Prima Riunione del Comitato di Sorveglianza </a:t>
            </a:r>
          </a:p>
          <a:p>
            <a:pPr algn="ctr"/>
            <a:r>
              <a:rPr lang="it-IT" sz="3200" b="1" dirty="0">
                <a:solidFill>
                  <a:schemeClr val="accent5">
                    <a:lumMod val="75000"/>
                  </a:schemeClr>
                </a:solidFill>
              </a:rPr>
              <a:t>PN-FEAMPA 21-27</a:t>
            </a:r>
          </a:p>
        </p:txBody>
      </p:sp>
      <p:grpSp>
        <p:nvGrpSpPr>
          <p:cNvPr id="21" name="Gruppo 20">
            <a:extLst>
              <a:ext uri="{FF2B5EF4-FFF2-40B4-BE49-F238E27FC236}">
                <a16:creationId xmlns:a16="http://schemas.microsoft.com/office/drawing/2014/main" id="{FC4D2849-4016-284F-903A-A1D6E5C79B03}"/>
              </a:ext>
            </a:extLst>
          </p:cNvPr>
          <p:cNvGrpSpPr>
            <a:grpSpLocks/>
          </p:cNvGrpSpPr>
          <p:nvPr/>
        </p:nvGrpSpPr>
        <p:grpSpPr>
          <a:xfrm rot="996952">
            <a:off x="1885853" y="1405731"/>
            <a:ext cx="3463876" cy="2550403"/>
            <a:chOff x="7421927" y="-1162949"/>
            <a:chExt cx="4844005" cy="3749126"/>
          </a:xfrm>
        </p:grpSpPr>
        <p:grpSp>
          <p:nvGrpSpPr>
            <p:cNvPr id="22" name="Gruppo 21">
              <a:extLst>
                <a:ext uri="{FF2B5EF4-FFF2-40B4-BE49-F238E27FC236}">
                  <a16:creationId xmlns:a16="http://schemas.microsoft.com/office/drawing/2014/main" id="{93B1A5B8-9A06-204F-A521-163467586758}"/>
                </a:ext>
              </a:extLst>
            </p:cNvPr>
            <p:cNvGrpSpPr/>
            <p:nvPr/>
          </p:nvGrpSpPr>
          <p:grpSpPr>
            <a:xfrm flipH="1">
              <a:off x="7421927" y="-1162949"/>
              <a:ext cx="4844005" cy="3708790"/>
              <a:chOff x="-595086" y="-2097705"/>
              <a:chExt cx="7821582" cy="5988559"/>
            </a:xfrm>
          </p:grpSpPr>
          <p:sp>
            <p:nvSpPr>
              <p:cNvPr id="26" name="Rettangolo 25">
                <a:extLst>
                  <a:ext uri="{FF2B5EF4-FFF2-40B4-BE49-F238E27FC236}">
                    <a16:creationId xmlns:a16="http://schemas.microsoft.com/office/drawing/2014/main" id="{A2C2991E-0FBA-574D-B13B-6BDE73E8B001}"/>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CE30722B-A481-1A41-B016-47E72435C4E4}"/>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573EB070-991C-6640-8952-15DCA18921DC}"/>
                  </a:ext>
                </a:extLst>
              </p:cNvPr>
              <p:cNvSpPr/>
              <p:nvPr/>
            </p:nvSpPr>
            <p:spPr>
              <a:xfrm rot="2700000">
                <a:off x="3017901" y="-287562"/>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E1D1288E-4DF3-8446-8AC1-A743A1A4D037}"/>
                  </a:ext>
                </a:extLst>
              </p:cNvPr>
              <p:cNvSpPr/>
              <p:nvPr/>
            </p:nvSpPr>
            <p:spPr>
              <a:xfrm rot="2700000">
                <a:off x="4858224"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23" name="Immagine 22">
              <a:extLst>
                <a:ext uri="{FF2B5EF4-FFF2-40B4-BE49-F238E27FC236}">
                  <a16:creationId xmlns:a16="http://schemas.microsoft.com/office/drawing/2014/main" id="{EBD03C26-FC7C-6E45-BDFA-8D946A66F5D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24" name="Immagine 23">
              <a:extLst>
                <a:ext uri="{FF2B5EF4-FFF2-40B4-BE49-F238E27FC236}">
                  <a16:creationId xmlns:a16="http://schemas.microsoft.com/office/drawing/2014/main" id="{3F8F1588-4DB1-FD4F-89C5-CE993782A22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25" name="Immagine 24">
              <a:extLst>
                <a:ext uri="{FF2B5EF4-FFF2-40B4-BE49-F238E27FC236}">
                  <a16:creationId xmlns:a16="http://schemas.microsoft.com/office/drawing/2014/main" id="{CF16BD8C-12FD-F844-8F55-087B644D870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pic>
        <p:nvPicPr>
          <p:cNvPr id="30" name="Picture 2" descr="E:\FOTO\FOTO1\FOTO-PESCA\CIRCUIZIONE\DSCN1067.JPG">
            <a:extLst>
              <a:ext uri="{FF2B5EF4-FFF2-40B4-BE49-F238E27FC236}">
                <a16:creationId xmlns:a16="http://schemas.microsoft.com/office/drawing/2014/main" id="{6DED9A0B-DA88-A54A-AB12-442553C89EE6}"/>
              </a:ext>
            </a:extLst>
          </p:cNvPr>
          <p:cNvPicPr>
            <a:picLocks noChangeAspect="1" noChangeArrowheads="1"/>
          </p:cNvPicPr>
          <p:nvPr/>
        </p:nvPicPr>
        <p:blipFill>
          <a:blip r:embed="rId8" cstate="print"/>
          <a:srcRect/>
          <a:stretch>
            <a:fillRect/>
          </a:stretch>
        </p:blipFill>
        <p:spPr bwMode="auto">
          <a:xfrm rot="19830469">
            <a:off x="791546" y="1730971"/>
            <a:ext cx="1354105" cy="10157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1" name="Immagine 30">
            <a:extLst>
              <a:ext uri="{FF2B5EF4-FFF2-40B4-BE49-F238E27FC236}">
                <a16:creationId xmlns:a16="http://schemas.microsoft.com/office/drawing/2014/main" id="{14CF6536-77BE-2444-9967-82A3A9E36B74}"/>
              </a:ext>
            </a:extLst>
          </p:cNvPr>
          <p:cNvPicPr>
            <a:picLocks noChangeAspect="1"/>
          </p:cNvPicPr>
          <p:nvPr/>
        </p:nvPicPr>
        <p:blipFill>
          <a:blip r:embed="rId9"/>
          <a:stretch>
            <a:fillRect/>
          </a:stretch>
        </p:blipFill>
        <p:spPr>
          <a:xfrm rot="19857242">
            <a:off x="4944941" y="3452683"/>
            <a:ext cx="872617" cy="10212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2" name="Immagine 31">
            <a:extLst>
              <a:ext uri="{FF2B5EF4-FFF2-40B4-BE49-F238E27FC236}">
                <a16:creationId xmlns:a16="http://schemas.microsoft.com/office/drawing/2014/main" id="{C32929D0-AE5E-9040-B3A5-3BFF0321D831}"/>
              </a:ext>
            </a:extLst>
          </p:cNvPr>
          <p:cNvPicPr>
            <a:picLocks noChangeAspect="1"/>
          </p:cNvPicPr>
          <p:nvPr/>
        </p:nvPicPr>
        <p:blipFill>
          <a:blip r:embed="rId10"/>
          <a:stretch>
            <a:fillRect/>
          </a:stretch>
        </p:blipFill>
        <p:spPr>
          <a:xfrm rot="19796167">
            <a:off x="1877162" y="3723301"/>
            <a:ext cx="1437366" cy="9712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 name="Picture 2" descr="E:\FOTO\FOTO1\FOTO-PESCA\PESCATO\tonno\tonni-sub\DSCN1194.JPG">
            <a:extLst>
              <a:ext uri="{FF2B5EF4-FFF2-40B4-BE49-F238E27FC236}">
                <a16:creationId xmlns:a16="http://schemas.microsoft.com/office/drawing/2014/main" id="{E316CDBA-FDE3-2746-9EA8-AE137D6F4752}"/>
              </a:ext>
            </a:extLst>
          </p:cNvPr>
          <p:cNvPicPr>
            <a:picLocks noChangeAspect="1" noChangeArrowheads="1"/>
          </p:cNvPicPr>
          <p:nvPr/>
        </p:nvPicPr>
        <p:blipFill>
          <a:blip r:embed="rId11" cstate="print"/>
          <a:srcRect/>
          <a:stretch>
            <a:fillRect/>
          </a:stretch>
        </p:blipFill>
        <p:spPr bwMode="auto">
          <a:xfrm rot="19830547">
            <a:off x="1315077" y="2740281"/>
            <a:ext cx="1431555" cy="9963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4" name="Immagine 33" descr="E:\FOTO\pescaturismo-pesca\20170321_154300.jpg">
            <a:extLst>
              <a:ext uri="{FF2B5EF4-FFF2-40B4-BE49-F238E27FC236}">
                <a16:creationId xmlns:a16="http://schemas.microsoft.com/office/drawing/2014/main" id="{FFA357CD-1D71-4C4D-A7D6-D1B9B2D472EE}"/>
              </a:ext>
            </a:extLst>
          </p:cNvPr>
          <p:cNvPicPr/>
          <p:nvPr/>
        </p:nvPicPr>
        <p:blipFill>
          <a:blip r:embed="rId12" cstate="print"/>
          <a:srcRect/>
          <a:stretch>
            <a:fillRect/>
          </a:stretch>
        </p:blipFill>
        <p:spPr bwMode="auto">
          <a:xfrm rot="19787160">
            <a:off x="2456976" y="4712175"/>
            <a:ext cx="1447799" cy="9865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5" name="Immagine 34" descr="E:\FOTO\pescaturismo-pesca\FB_IMG_1492261936460.jpg">
            <a:extLst>
              <a:ext uri="{FF2B5EF4-FFF2-40B4-BE49-F238E27FC236}">
                <a16:creationId xmlns:a16="http://schemas.microsoft.com/office/drawing/2014/main" id="{DBA149CE-C952-5547-ACCA-02E5DBC29BB1}"/>
              </a:ext>
            </a:extLst>
          </p:cNvPr>
          <p:cNvPicPr/>
          <p:nvPr/>
        </p:nvPicPr>
        <p:blipFill>
          <a:blip r:embed="rId13"/>
          <a:srcRect/>
          <a:stretch>
            <a:fillRect/>
          </a:stretch>
        </p:blipFill>
        <p:spPr bwMode="auto">
          <a:xfrm rot="19934002">
            <a:off x="5266647" y="1944757"/>
            <a:ext cx="1217861" cy="9414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6" name="Immagine 35" descr="E:\FOTO\FOTO1\FOTO-PESCA\PESCATO\alici\DSCN1118.JPG">
            <a:extLst>
              <a:ext uri="{FF2B5EF4-FFF2-40B4-BE49-F238E27FC236}">
                <a16:creationId xmlns:a16="http://schemas.microsoft.com/office/drawing/2014/main" id="{B4CBA2B6-D0B4-944B-9CFB-5050C624F0F0}"/>
              </a:ext>
            </a:extLst>
          </p:cNvPr>
          <p:cNvPicPr/>
          <p:nvPr/>
        </p:nvPicPr>
        <p:blipFill>
          <a:blip r:embed="rId14" cstate="print"/>
          <a:srcRect/>
          <a:stretch>
            <a:fillRect/>
          </a:stretch>
        </p:blipFill>
        <p:spPr bwMode="auto">
          <a:xfrm rot="19837321">
            <a:off x="3920307" y="4004074"/>
            <a:ext cx="1009805" cy="10114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7" name="CasellaDiTesto 36">
            <a:extLst>
              <a:ext uri="{FF2B5EF4-FFF2-40B4-BE49-F238E27FC236}">
                <a16:creationId xmlns:a16="http://schemas.microsoft.com/office/drawing/2014/main" id="{B40CB196-8C69-AB48-B047-80117F0F5E11}"/>
              </a:ext>
            </a:extLst>
          </p:cNvPr>
          <p:cNvSpPr txBox="1"/>
          <p:nvPr/>
        </p:nvSpPr>
        <p:spPr>
          <a:xfrm>
            <a:off x="6537219" y="3428598"/>
            <a:ext cx="5269068" cy="523220"/>
          </a:xfrm>
          <a:prstGeom prst="rect">
            <a:avLst/>
          </a:prstGeom>
          <a:noFill/>
        </p:spPr>
        <p:txBody>
          <a:bodyPr wrap="square" rtlCol="0">
            <a:spAutoFit/>
          </a:bodyPr>
          <a:lstStyle/>
          <a:p>
            <a:r>
              <a:rPr lang="it-IT" sz="2800" b="1" i="1" dirty="0">
                <a:solidFill>
                  <a:srgbClr val="00AFCC"/>
                </a:solidFill>
                <a:latin typeface="39 Smooth" panose="00000400000000000000" pitchFamily="2" charset="0"/>
              </a:rPr>
              <a:t>GRAZIE PER L’ATTENZIONE</a:t>
            </a:r>
          </a:p>
        </p:txBody>
      </p:sp>
      <p:sp>
        <p:nvSpPr>
          <p:cNvPr id="38" name="CasellaDiTesto 37">
            <a:extLst>
              <a:ext uri="{FF2B5EF4-FFF2-40B4-BE49-F238E27FC236}">
                <a16:creationId xmlns:a16="http://schemas.microsoft.com/office/drawing/2014/main" id="{FE21BAA9-FD78-F34F-8B3D-F6567FC2E65F}"/>
              </a:ext>
            </a:extLst>
          </p:cNvPr>
          <p:cNvSpPr txBox="1"/>
          <p:nvPr/>
        </p:nvSpPr>
        <p:spPr>
          <a:xfrm>
            <a:off x="4751907" y="142150"/>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39" name="CasellaDiTesto 38">
            <a:extLst>
              <a:ext uri="{FF2B5EF4-FFF2-40B4-BE49-F238E27FC236}">
                <a16:creationId xmlns:a16="http://schemas.microsoft.com/office/drawing/2014/main" id="{8ADE216F-870D-A244-9819-FC375834BEC8}"/>
              </a:ext>
            </a:extLst>
          </p:cNvPr>
          <p:cNvSpPr txBox="1"/>
          <p:nvPr/>
        </p:nvSpPr>
        <p:spPr>
          <a:xfrm>
            <a:off x="7578436" y="6135181"/>
            <a:ext cx="4466800"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Tree>
    <p:extLst>
      <p:ext uri="{BB962C8B-B14F-4D97-AF65-F5344CB8AC3E}">
        <p14:creationId xmlns:p14="http://schemas.microsoft.com/office/powerpoint/2010/main" val="2386761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Stato di attuazione del PN-FEAMPA 21-27</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Google Shape;1056;p32">
            <a:extLst>
              <a:ext uri="{FF2B5EF4-FFF2-40B4-BE49-F238E27FC236}">
                <a16:creationId xmlns:a16="http://schemas.microsoft.com/office/drawing/2014/main" id="{C542079A-1049-1045-966D-5B5D5C2B0278}"/>
              </a:ext>
            </a:extLst>
          </p:cNvPr>
          <p:cNvSpPr/>
          <p:nvPr/>
        </p:nvSpPr>
        <p:spPr>
          <a:xfrm>
            <a:off x="-52879" y="1475983"/>
            <a:ext cx="11028580" cy="5161434"/>
          </a:xfrm>
          <a:custGeom>
            <a:avLst/>
            <a:gdLst/>
            <a:ahLst/>
            <a:cxnLst/>
            <a:rect l="l" t="t" r="r" b="b"/>
            <a:pathLst>
              <a:path w="225857" h="146919" extrusionOk="0">
                <a:moveTo>
                  <a:pt x="197538" y="3343"/>
                </a:moveTo>
                <a:cubicBezTo>
                  <a:pt x="198976" y="2573"/>
                  <a:pt x="206714" y="1945"/>
                  <a:pt x="215688" y="1621"/>
                </a:cubicBezTo>
                <a:cubicBezTo>
                  <a:pt x="217166" y="1581"/>
                  <a:pt x="220650" y="1439"/>
                  <a:pt x="224641" y="1216"/>
                </a:cubicBezTo>
                <a:lnTo>
                  <a:pt x="224641" y="1"/>
                </a:lnTo>
                <a:cubicBezTo>
                  <a:pt x="214148" y="345"/>
                  <a:pt x="192839" y="1074"/>
                  <a:pt x="189962" y="2695"/>
                </a:cubicBezTo>
                <a:cubicBezTo>
                  <a:pt x="186620" y="4579"/>
                  <a:pt x="192859" y="5409"/>
                  <a:pt x="199625" y="7050"/>
                </a:cubicBezTo>
                <a:cubicBezTo>
                  <a:pt x="206755" y="8792"/>
                  <a:pt x="214270" y="9339"/>
                  <a:pt x="211677" y="11000"/>
                </a:cubicBezTo>
                <a:cubicBezTo>
                  <a:pt x="208841" y="12823"/>
                  <a:pt x="197498" y="12681"/>
                  <a:pt x="185506" y="12985"/>
                </a:cubicBezTo>
                <a:cubicBezTo>
                  <a:pt x="173535" y="13289"/>
                  <a:pt x="160490" y="13836"/>
                  <a:pt x="154069" y="16307"/>
                </a:cubicBezTo>
                <a:cubicBezTo>
                  <a:pt x="146898" y="19062"/>
                  <a:pt x="153967" y="21999"/>
                  <a:pt x="161259" y="25037"/>
                </a:cubicBezTo>
                <a:cubicBezTo>
                  <a:pt x="169605" y="28522"/>
                  <a:pt x="178031" y="32046"/>
                  <a:pt x="171306" y="36361"/>
                </a:cubicBezTo>
                <a:cubicBezTo>
                  <a:pt x="163569" y="41323"/>
                  <a:pt x="146736" y="41263"/>
                  <a:pt x="127999" y="41202"/>
                </a:cubicBezTo>
                <a:cubicBezTo>
                  <a:pt x="109606" y="41121"/>
                  <a:pt x="89634" y="41060"/>
                  <a:pt x="72153" y="47765"/>
                </a:cubicBezTo>
                <a:cubicBezTo>
                  <a:pt x="51026" y="55867"/>
                  <a:pt x="49304" y="67110"/>
                  <a:pt x="47258" y="80418"/>
                </a:cubicBezTo>
                <a:cubicBezTo>
                  <a:pt x="44564" y="97919"/>
                  <a:pt x="41303" y="119168"/>
                  <a:pt x="0" y="146493"/>
                </a:cubicBezTo>
                <a:lnTo>
                  <a:pt x="2573" y="146919"/>
                </a:lnTo>
                <a:lnTo>
                  <a:pt x="45921" y="146919"/>
                </a:lnTo>
                <a:cubicBezTo>
                  <a:pt x="69317" y="117547"/>
                  <a:pt x="68142" y="95509"/>
                  <a:pt x="67372" y="81329"/>
                </a:cubicBezTo>
                <a:cubicBezTo>
                  <a:pt x="66663" y="67920"/>
                  <a:pt x="66177" y="58967"/>
                  <a:pt x="83071" y="51755"/>
                </a:cubicBezTo>
                <a:cubicBezTo>
                  <a:pt x="97432" y="45638"/>
                  <a:pt x="113658" y="45780"/>
                  <a:pt x="133245" y="45942"/>
                </a:cubicBezTo>
                <a:cubicBezTo>
                  <a:pt x="154129" y="46144"/>
                  <a:pt x="179004" y="46367"/>
                  <a:pt x="187856" y="39278"/>
                </a:cubicBezTo>
                <a:cubicBezTo>
                  <a:pt x="195209" y="33383"/>
                  <a:pt x="182062" y="28481"/>
                  <a:pt x="172441" y="24896"/>
                </a:cubicBezTo>
                <a:cubicBezTo>
                  <a:pt x="164399" y="21857"/>
                  <a:pt x="158221" y="19244"/>
                  <a:pt x="163791" y="17279"/>
                </a:cubicBezTo>
                <a:cubicBezTo>
                  <a:pt x="169362" y="15314"/>
                  <a:pt x="179186" y="15071"/>
                  <a:pt x="191522" y="14788"/>
                </a:cubicBezTo>
                <a:cubicBezTo>
                  <a:pt x="204445" y="14484"/>
                  <a:pt x="220063" y="14261"/>
                  <a:pt x="223122" y="11810"/>
                </a:cubicBezTo>
                <a:cubicBezTo>
                  <a:pt x="225856" y="9623"/>
                  <a:pt x="214574" y="7880"/>
                  <a:pt x="206451" y="6604"/>
                </a:cubicBezTo>
                <a:cubicBezTo>
                  <a:pt x="199280" y="5470"/>
                  <a:pt x="195006" y="4700"/>
                  <a:pt x="197538" y="3343"/>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8900000" scaled="1"/>
            <a:tileRect/>
          </a:gradFill>
          <a:ln>
            <a:noFill/>
          </a:ln>
          <a:effectLst>
            <a:outerShdw blurRad="57150" dist="47625" dir="5400000" algn="bl" rotWithShape="0">
              <a:srgbClr val="000000">
                <a:alpha val="15000"/>
              </a:srgbClr>
            </a:outerShdw>
          </a:effectLst>
        </p:spPr>
        <p:txBody>
          <a:bodyPr spcFirstLastPara="1" wrap="square" lIns="91425" tIns="91425" rIns="91425" bIns="91425" anchor="ctr" anchorCtr="0">
            <a:noAutofit/>
          </a:bodyPr>
          <a:lstStyle/>
          <a:p>
            <a:endParaRPr dirty="0"/>
          </a:p>
        </p:txBody>
      </p:sp>
      <p:grpSp>
        <p:nvGrpSpPr>
          <p:cNvPr id="25" name="Google Shape;1057;p32">
            <a:extLst>
              <a:ext uri="{FF2B5EF4-FFF2-40B4-BE49-F238E27FC236}">
                <a16:creationId xmlns:a16="http://schemas.microsoft.com/office/drawing/2014/main" id="{029C2390-DC9B-2243-9713-87E313CF9FD0}"/>
              </a:ext>
            </a:extLst>
          </p:cNvPr>
          <p:cNvGrpSpPr/>
          <p:nvPr/>
        </p:nvGrpSpPr>
        <p:grpSpPr>
          <a:xfrm>
            <a:off x="21323" y="4258964"/>
            <a:ext cx="670359" cy="2024994"/>
            <a:chOff x="636900" y="1800750"/>
            <a:chExt cx="820500" cy="3105650"/>
          </a:xfrm>
        </p:grpSpPr>
        <p:cxnSp>
          <p:nvCxnSpPr>
            <p:cNvPr id="26" name="Google Shape;1058;p32">
              <a:extLst>
                <a:ext uri="{FF2B5EF4-FFF2-40B4-BE49-F238E27FC236}">
                  <a16:creationId xmlns:a16="http://schemas.microsoft.com/office/drawing/2014/main" id="{50005A7E-E294-B946-8BFC-CB2A382A1205}"/>
                </a:ext>
              </a:extLst>
            </p:cNvPr>
            <p:cNvCxnSpPr>
              <a:stCxn id="29"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27" name="Google Shape;1060;p32">
              <a:extLst>
                <a:ext uri="{FF2B5EF4-FFF2-40B4-BE49-F238E27FC236}">
                  <a16:creationId xmlns:a16="http://schemas.microsoft.com/office/drawing/2014/main" id="{2120550E-B1F2-184F-9343-32897F8EBBDE}"/>
                </a:ext>
              </a:extLst>
            </p:cNvPr>
            <p:cNvGrpSpPr/>
            <p:nvPr/>
          </p:nvGrpSpPr>
          <p:grpSpPr>
            <a:xfrm>
              <a:off x="636900" y="1800750"/>
              <a:ext cx="820500" cy="820500"/>
              <a:chOff x="3403200" y="1694625"/>
              <a:chExt cx="820500" cy="820500"/>
            </a:xfrm>
          </p:grpSpPr>
          <p:sp>
            <p:nvSpPr>
              <p:cNvPr id="28" name="Google Shape;1061;p32">
                <a:extLst>
                  <a:ext uri="{FF2B5EF4-FFF2-40B4-BE49-F238E27FC236}">
                    <a16:creationId xmlns:a16="http://schemas.microsoft.com/office/drawing/2014/main" id="{87F4C780-971B-694F-A221-491E7D24DF4E}"/>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29" name="Google Shape;1059;p32">
                <a:extLst>
                  <a:ext uri="{FF2B5EF4-FFF2-40B4-BE49-F238E27FC236}">
                    <a16:creationId xmlns:a16="http://schemas.microsoft.com/office/drawing/2014/main" id="{1FE00882-33E2-9A4E-9205-FBA8F93C443C}"/>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31" name="Google Shape;1062;p32">
            <a:extLst>
              <a:ext uri="{FF2B5EF4-FFF2-40B4-BE49-F238E27FC236}">
                <a16:creationId xmlns:a16="http://schemas.microsoft.com/office/drawing/2014/main" id="{70FDE7DD-9F79-7345-9C9D-C6EE6AEBD7DE}"/>
              </a:ext>
            </a:extLst>
          </p:cNvPr>
          <p:cNvSpPr txBox="1"/>
          <p:nvPr/>
        </p:nvSpPr>
        <p:spPr>
          <a:xfrm>
            <a:off x="-57935" y="3314589"/>
            <a:ext cx="1641803" cy="1063740"/>
          </a:xfrm>
          <a:prstGeom prst="rect">
            <a:avLst/>
          </a:prstGeom>
          <a:noFill/>
          <a:ln>
            <a:noFill/>
          </a:ln>
        </p:spPr>
        <p:txBody>
          <a:bodyPr spcFirstLastPara="1" wrap="square" lIns="91425" tIns="91425" rIns="91425" bIns="91425" anchor="t" anchorCtr="0">
            <a:noAutofit/>
          </a:bodyPr>
          <a:lstStyle/>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PN  FEAMPA 21-27</a:t>
            </a:r>
          </a:p>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C(2022) 8023 del 3.11.2022</a:t>
            </a:r>
          </a:p>
        </p:txBody>
      </p:sp>
      <p:pic>
        <p:nvPicPr>
          <p:cNvPr id="3" name="Elemento grafico 2" descr="Tiro a segno">
            <a:extLst>
              <a:ext uri="{FF2B5EF4-FFF2-40B4-BE49-F238E27FC236}">
                <a16:creationId xmlns:a16="http://schemas.microsoft.com/office/drawing/2014/main" id="{B7E29FE8-A1FE-E647-935F-CAF371FBE1A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0640" y="4275969"/>
            <a:ext cx="500984" cy="500984"/>
          </a:xfrm>
          <a:prstGeom prst="rect">
            <a:avLst/>
          </a:prstGeom>
        </p:spPr>
      </p:pic>
      <p:grpSp>
        <p:nvGrpSpPr>
          <p:cNvPr id="30" name="Google Shape;1057;p32">
            <a:extLst>
              <a:ext uri="{FF2B5EF4-FFF2-40B4-BE49-F238E27FC236}">
                <a16:creationId xmlns:a16="http://schemas.microsoft.com/office/drawing/2014/main" id="{97FEC269-7A58-854D-B2DD-75CB8673343C}"/>
              </a:ext>
            </a:extLst>
          </p:cNvPr>
          <p:cNvGrpSpPr/>
          <p:nvPr/>
        </p:nvGrpSpPr>
        <p:grpSpPr>
          <a:xfrm>
            <a:off x="1205446" y="2837481"/>
            <a:ext cx="779653" cy="2492654"/>
            <a:chOff x="636900" y="1800750"/>
            <a:chExt cx="820500" cy="3105650"/>
          </a:xfrm>
        </p:grpSpPr>
        <p:cxnSp>
          <p:nvCxnSpPr>
            <p:cNvPr id="33" name="Google Shape;1058;p32">
              <a:extLst>
                <a:ext uri="{FF2B5EF4-FFF2-40B4-BE49-F238E27FC236}">
                  <a16:creationId xmlns:a16="http://schemas.microsoft.com/office/drawing/2014/main" id="{6D549895-4C64-D74B-A632-9BF0BE0F1609}"/>
                </a:ext>
              </a:extLst>
            </p:cNvPr>
            <p:cNvCxnSpPr>
              <a:stCxn id="39"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34" name="Google Shape;1060;p32">
              <a:extLst>
                <a:ext uri="{FF2B5EF4-FFF2-40B4-BE49-F238E27FC236}">
                  <a16:creationId xmlns:a16="http://schemas.microsoft.com/office/drawing/2014/main" id="{DAECB67F-22C6-FF4B-AF47-C3F82F7BFCEA}"/>
                </a:ext>
              </a:extLst>
            </p:cNvPr>
            <p:cNvGrpSpPr/>
            <p:nvPr/>
          </p:nvGrpSpPr>
          <p:grpSpPr>
            <a:xfrm>
              <a:off x="636900" y="1800750"/>
              <a:ext cx="820500" cy="820500"/>
              <a:chOff x="3403200" y="1694625"/>
              <a:chExt cx="820500" cy="820500"/>
            </a:xfrm>
          </p:grpSpPr>
          <p:sp>
            <p:nvSpPr>
              <p:cNvPr id="35" name="Google Shape;1061;p32">
                <a:extLst>
                  <a:ext uri="{FF2B5EF4-FFF2-40B4-BE49-F238E27FC236}">
                    <a16:creationId xmlns:a16="http://schemas.microsoft.com/office/drawing/2014/main" id="{8F174F4A-8B44-5445-AB99-EC10392902F0}"/>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39" name="Google Shape;1059;p32">
                <a:extLst>
                  <a:ext uri="{FF2B5EF4-FFF2-40B4-BE49-F238E27FC236}">
                    <a16:creationId xmlns:a16="http://schemas.microsoft.com/office/drawing/2014/main" id="{30A50000-00FC-E840-BEE3-54F79D526678}"/>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9" name="Elemento grafico 8" descr="Gruppo di persone">
            <a:extLst>
              <a:ext uri="{FF2B5EF4-FFF2-40B4-BE49-F238E27FC236}">
                <a16:creationId xmlns:a16="http://schemas.microsoft.com/office/drawing/2014/main" id="{84C49A5F-DBF5-254E-8124-7AAA6B243D6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378498" y="2910074"/>
            <a:ext cx="457192" cy="457192"/>
          </a:xfrm>
          <a:prstGeom prst="rect">
            <a:avLst/>
          </a:prstGeom>
        </p:spPr>
      </p:pic>
      <p:sp>
        <p:nvSpPr>
          <p:cNvPr id="40" name="Google Shape;1062;p32">
            <a:extLst>
              <a:ext uri="{FF2B5EF4-FFF2-40B4-BE49-F238E27FC236}">
                <a16:creationId xmlns:a16="http://schemas.microsoft.com/office/drawing/2014/main" id="{F022B685-DEF3-9B4A-ADA4-34861C577C39}"/>
              </a:ext>
            </a:extLst>
          </p:cNvPr>
          <p:cNvSpPr txBox="1"/>
          <p:nvPr/>
        </p:nvSpPr>
        <p:spPr>
          <a:xfrm>
            <a:off x="1570778" y="2464935"/>
            <a:ext cx="1814358" cy="908578"/>
          </a:xfrm>
          <a:prstGeom prst="rect">
            <a:avLst/>
          </a:prstGeom>
          <a:noFill/>
          <a:ln>
            <a:noFill/>
          </a:ln>
        </p:spPr>
        <p:txBody>
          <a:bodyPr spcFirstLastPara="1" wrap="square" lIns="91425" tIns="91425" rIns="91425" bIns="91425" anchor="t" anchorCtr="0">
            <a:noAutofit/>
          </a:bodyPr>
          <a:lstStyle/>
          <a:p>
            <a:pPr algn="ctr"/>
            <a:r>
              <a:rPr lang="en" sz="1400" b="1" dirty="0" err="1">
                <a:solidFill>
                  <a:schemeClr val="dk1"/>
                </a:solidFill>
                <a:latin typeface="Trebuchet MS" panose="020B0603020202020204" pitchFamily="34" charset="0"/>
                <a:ea typeface="Fira Sans Extra Condensed"/>
                <a:cs typeface="Fira Sans Extra Condensed"/>
                <a:sym typeface="Fira Sans Extra Condensed"/>
              </a:rPr>
              <a:t>Decreto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Ministeriale</a:t>
            </a:r>
            <a:r>
              <a:rPr lang="en" sz="1400" b="1" dirty="0">
                <a:solidFill>
                  <a:schemeClr val="dk1"/>
                </a:solidFill>
                <a:latin typeface="Trebuchet MS" panose="020B0603020202020204" pitchFamily="34" charset="0"/>
                <a:ea typeface="Fira Sans Extra Condensed"/>
                <a:cs typeface="Fira Sans Extra Condensed"/>
                <a:sym typeface="Fira Sans Extra Condensed"/>
              </a:rPr>
              <a:t> n 69969 del 14.02.2023</a:t>
            </a:r>
          </a:p>
        </p:txBody>
      </p:sp>
      <p:grpSp>
        <p:nvGrpSpPr>
          <p:cNvPr id="41" name="Google Shape;1057;p32">
            <a:extLst>
              <a:ext uri="{FF2B5EF4-FFF2-40B4-BE49-F238E27FC236}">
                <a16:creationId xmlns:a16="http://schemas.microsoft.com/office/drawing/2014/main" id="{EFF5E954-6FFB-B944-96D0-03BFD8906EDB}"/>
              </a:ext>
            </a:extLst>
          </p:cNvPr>
          <p:cNvGrpSpPr/>
          <p:nvPr/>
        </p:nvGrpSpPr>
        <p:grpSpPr>
          <a:xfrm>
            <a:off x="3952029" y="728273"/>
            <a:ext cx="822015" cy="2202184"/>
            <a:chOff x="636900" y="1800750"/>
            <a:chExt cx="820500" cy="3105650"/>
          </a:xfrm>
        </p:grpSpPr>
        <p:cxnSp>
          <p:nvCxnSpPr>
            <p:cNvPr id="42" name="Google Shape;1058;p32">
              <a:extLst>
                <a:ext uri="{FF2B5EF4-FFF2-40B4-BE49-F238E27FC236}">
                  <a16:creationId xmlns:a16="http://schemas.microsoft.com/office/drawing/2014/main" id="{614EE28A-FD22-E545-BAB0-F2E35B4F917F}"/>
                </a:ext>
              </a:extLst>
            </p:cNvPr>
            <p:cNvCxnSpPr>
              <a:stCxn id="45"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43" name="Google Shape;1060;p32">
              <a:extLst>
                <a:ext uri="{FF2B5EF4-FFF2-40B4-BE49-F238E27FC236}">
                  <a16:creationId xmlns:a16="http://schemas.microsoft.com/office/drawing/2014/main" id="{EA203FB6-A1AB-BB47-82FF-D286EC5B0ABB}"/>
                </a:ext>
              </a:extLst>
            </p:cNvPr>
            <p:cNvGrpSpPr/>
            <p:nvPr/>
          </p:nvGrpSpPr>
          <p:grpSpPr>
            <a:xfrm>
              <a:off x="636900" y="1800750"/>
              <a:ext cx="820500" cy="820500"/>
              <a:chOff x="3403200" y="1694625"/>
              <a:chExt cx="820500" cy="820500"/>
            </a:xfrm>
          </p:grpSpPr>
          <p:sp>
            <p:nvSpPr>
              <p:cNvPr id="44" name="Google Shape;1061;p32">
                <a:extLst>
                  <a:ext uri="{FF2B5EF4-FFF2-40B4-BE49-F238E27FC236}">
                    <a16:creationId xmlns:a16="http://schemas.microsoft.com/office/drawing/2014/main" id="{643694E7-B5E9-F044-8A81-1C8BD8EC68F7}"/>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45" name="Google Shape;1059;p32">
                <a:extLst>
                  <a:ext uri="{FF2B5EF4-FFF2-40B4-BE49-F238E27FC236}">
                    <a16:creationId xmlns:a16="http://schemas.microsoft.com/office/drawing/2014/main" id="{D0EA199D-8F52-2549-B447-B03B8857AEA7}"/>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46" name="Google Shape;1062;p32">
            <a:extLst>
              <a:ext uri="{FF2B5EF4-FFF2-40B4-BE49-F238E27FC236}">
                <a16:creationId xmlns:a16="http://schemas.microsoft.com/office/drawing/2014/main" id="{75A8E312-0E72-C842-98A6-98FB660D0CB0}"/>
              </a:ext>
            </a:extLst>
          </p:cNvPr>
          <p:cNvSpPr txBox="1"/>
          <p:nvPr/>
        </p:nvSpPr>
        <p:spPr>
          <a:xfrm>
            <a:off x="4288704" y="1936446"/>
            <a:ext cx="1861402" cy="957984"/>
          </a:xfrm>
          <a:prstGeom prst="rect">
            <a:avLst/>
          </a:prstGeom>
          <a:noFill/>
          <a:ln>
            <a:noFill/>
          </a:ln>
        </p:spPr>
        <p:txBody>
          <a:bodyPr spcFirstLastPara="1" wrap="square" lIns="91425" tIns="91425" rIns="91425" bIns="91425" anchor="t" anchorCtr="0">
            <a:noAutofit/>
          </a:bodyPr>
          <a:lstStyle/>
          <a:p>
            <a:pPr algn="ctr"/>
            <a:r>
              <a:rPr lang="en" sz="1400" b="1" dirty="0" err="1">
                <a:solidFill>
                  <a:schemeClr val="dk1"/>
                </a:solidFill>
                <a:latin typeface="Trebuchet MS" panose="020B0603020202020204" pitchFamily="34" charset="0"/>
                <a:ea typeface="Fira Sans Extra Condensed"/>
                <a:cs typeface="Fira Sans Extra Condensed"/>
                <a:sym typeface="Fira Sans Extra Condensed"/>
              </a:rPr>
              <a:t>Comitato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Interregionale</a:t>
            </a:r>
            <a:r>
              <a:rPr lang="en" sz="1400" b="1" dirty="0">
                <a:solidFill>
                  <a:schemeClr val="dk1"/>
                </a:solidFill>
                <a:latin typeface="Trebuchet MS" panose="020B0603020202020204" pitchFamily="34" charset="0"/>
                <a:ea typeface="Fira Sans Extra Condensed"/>
                <a:cs typeface="Fira Sans Extra Condensed"/>
                <a:sym typeface="Fira Sans Extra Condensed"/>
              </a:rPr>
              <a:t> del </a:t>
            </a:r>
          </a:p>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2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marzo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2023</a:t>
            </a:r>
          </a:p>
        </p:txBody>
      </p:sp>
      <p:pic>
        <p:nvPicPr>
          <p:cNvPr id="47" name="Elemento grafico 46" descr="Gruppo di persone">
            <a:extLst>
              <a:ext uri="{FF2B5EF4-FFF2-40B4-BE49-F238E27FC236}">
                <a16:creationId xmlns:a16="http://schemas.microsoft.com/office/drawing/2014/main" id="{FEF80A7A-8CC3-2840-B6D9-6013576957B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40580" y="747669"/>
            <a:ext cx="457192" cy="457192"/>
          </a:xfrm>
          <a:prstGeom prst="rect">
            <a:avLst/>
          </a:prstGeom>
        </p:spPr>
      </p:pic>
      <p:grpSp>
        <p:nvGrpSpPr>
          <p:cNvPr id="48" name="Google Shape;1057;p32">
            <a:extLst>
              <a:ext uri="{FF2B5EF4-FFF2-40B4-BE49-F238E27FC236}">
                <a16:creationId xmlns:a16="http://schemas.microsoft.com/office/drawing/2014/main" id="{5F84F4BB-ED4D-B84B-81CC-4AD9009D5D3C}"/>
              </a:ext>
            </a:extLst>
          </p:cNvPr>
          <p:cNvGrpSpPr/>
          <p:nvPr/>
        </p:nvGrpSpPr>
        <p:grpSpPr>
          <a:xfrm rot="10800000">
            <a:off x="3065444" y="3582808"/>
            <a:ext cx="779653" cy="2492654"/>
            <a:chOff x="636900" y="1800750"/>
            <a:chExt cx="820500" cy="3105650"/>
          </a:xfrm>
        </p:grpSpPr>
        <p:cxnSp>
          <p:nvCxnSpPr>
            <p:cNvPr id="49" name="Google Shape;1058;p32">
              <a:extLst>
                <a:ext uri="{FF2B5EF4-FFF2-40B4-BE49-F238E27FC236}">
                  <a16:creationId xmlns:a16="http://schemas.microsoft.com/office/drawing/2014/main" id="{A9732985-B817-724F-BB9A-B33991BC2527}"/>
                </a:ext>
              </a:extLst>
            </p:cNvPr>
            <p:cNvCxnSpPr>
              <a:stCxn id="52"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50" name="Google Shape;1060;p32">
              <a:extLst>
                <a:ext uri="{FF2B5EF4-FFF2-40B4-BE49-F238E27FC236}">
                  <a16:creationId xmlns:a16="http://schemas.microsoft.com/office/drawing/2014/main" id="{A4AF0985-6B3E-1944-90F1-C519E21C9A84}"/>
                </a:ext>
              </a:extLst>
            </p:cNvPr>
            <p:cNvGrpSpPr/>
            <p:nvPr/>
          </p:nvGrpSpPr>
          <p:grpSpPr>
            <a:xfrm>
              <a:off x="636900" y="1800750"/>
              <a:ext cx="820500" cy="820500"/>
              <a:chOff x="3403200" y="1694625"/>
              <a:chExt cx="820500" cy="820500"/>
            </a:xfrm>
          </p:grpSpPr>
          <p:sp>
            <p:nvSpPr>
              <p:cNvPr id="51" name="Google Shape;1061;p32">
                <a:extLst>
                  <a:ext uri="{FF2B5EF4-FFF2-40B4-BE49-F238E27FC236}">
                    <a16:creationId xmlns:a16="http://schemas.microsoft.com/office/drawing/2014/main" id="{5135F397-55E7-5043-B6CB-9DBC9B8BD25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52" name="Google Shape;1059;p32">
                <a:extLst>
                  <a:ext uri="{FF2B5EF4-FFF2-40B4-BE49-F238E27FC236}">
                    <a16:creationId xmlns:a16="http://schemas.microsoft.com/office/drawing/2014/main" id="{8F59AB78-E3E2-4942-A419-FA2F9C02E6A1}"/>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53" name="Elemento grafico 52" descr="Gruppo di persone">
            <a:extLst>
              <a:ext uri="{FF2B5EF4-FFF2-40B4-BE49-F238E27FC236}">
                <a16:creationId xmlns:a16="http://schemas.microsoft.com/office/drawing/2014/main" id="{B7DB2C49-309F-0C4D-9154-62780F9DE1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226675" y="5490787"/>
            <a:ext cx="457192" cy="457192"/>
          </a:xfrm>
          <a:prstGeom prst="rect">
            <a:avLst/>
          </a:prstGeom>
        </p:spPr>
      </p:pic>
      <p:sp>
        <p:nvSpPr>
          <p:cNvPr id="54" name="Google Shape;1062;p32">
            <a:extLst>
              <a:ext uri="{FF2B5EF4-FFF2-40B4-BE49-F238E27FC236}">
                <a16:creationId xmlns:a16="http://schemas.microsoft.com/office/drawing/2014/main" id="{EFA3D551-4AF2-0B49-B54D-F1E554D7CDFE}"/>
              </a:ext>
            </a:extLst>
          </p:cNvPr>
          <p:cNvSpPr txBox="1"/>
          <p:nvPr/>
        </p:nvSpPr>
        <p:spPr>
          <a:xfrm>
            <a:off x="5895862" y="3067421"/>
            <a:ext cx="1506973" cy="1582062"/>
          </a:xfrm>
          <a:prstGeom prst="rect">
            <a:avLst/>
          </a:prstGeom>
          <a:noFill/>
          <a:ln>
            <a:noFill/>
          </a:ln>
        </p:spPr>
        <p:txBody>
          <a:bodyPr spcFirstLastPara="1" wrap="square" lIns="91425" tIns="91425" rIns="91425" bIns="91425" anchor="t" anchorCtr="0">
            <a:noAutofit/>
          </a:bodyPr>
          <a:lstStyle/>
          <a:p>
            <a:pPr algn="ctr"/>
            <a:r>
              <a:rPr lang="en" sz="1400" b="1" dirty="0" err="1">
                <a:solidFill>
                  <a:schemeClr val="dk1"/>
                </a:solidFill>
                <a:latin typeface="Trebuchet MS" panose="020B0603020202020204" pitchFamily="34" charset="0"/>
                <a:ea typeface="Fira Sans Extra Condensed"/>
                <a:cs typeface="Fira Sans Extra Condensed"/>
                <a:sym typeface="Fira Sans Extra Condensed"/>
              </a:rPr>
              <a:t>Conferenza</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Stato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Regioni</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Accordo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multiregionale</a:t>
            </a:r>
            <a:r>
              <a:rPr lang="en" sz="1400" b="1" dirty="0">
                <a:solidFill>
                  <a:schemeClr val="dk1"/>
                </a:solidFill>
                <a:latin typeface="Trebuchet MS" panose="020B0603020202020204" pitchFamily="34" charset="0"/>
                <a:ea typeface="Fira Sans Extra Condensed"/>
                <a:cs typeface="Fira Sans Extra Condensed"/>
                <a:sym typeface="Fira Sans Extra Condensed"/>
              </a:rPr>
              <a:t> del 22.03.23</a:t>
            </a:r>
          </a:p>
        </p:txBody>
      </p:sp>
      <p:grpSp>
        <p:nvGrpSpPr>
          <p:cNvPr id="55" name="Google Shape;1057;p32">
            <a:extLst>
              <a:ext uri="{FF2B5EF4-FFF2-40B4-BE49-F238E27FC236}">
                <a16:creationId xmlns:a16="http://schemas.microsoft.com/office/drawing/2014/main" id="{FE49AB97-A308-EE4A-810C-B6C38CD424A4}"/>
              </a:ext>
            </a:extLst>
          </p:cNvPr>
          <p:cNvGrpSpPr/>
          <p:nvPr/>
        </p:nvGrpSpPr>
        <p:grpSpPr>
          <a:xfrm rot="10800000">
            <a:off x="9646407" y="2079242"/>
            <a:ext cx="779654" cy="1868727"/>
            <a:chOff x="636900" y="1800750"/>
            <a:chExt cx="820500" cy="3105650"/>
          </a:xfrm>
        </p:grpSpPr>
        <p:cxnSp>
          <p:nvCxnSpPr>
            <p:cNvPr id="56" name="Google Shape;1058;p32">
              <a:extLst>
                <a:ext uri="{FF2B5EF4-FFF2-40B4-BE49-F238E27FC236}">
                  <a16:creationId xmlns:a16="http://schemas.microsoft.com/office/drawing/2014/main" id="{B469613F-92F7-364B-B913-06249D76A64D}"/>
                </a:ext>
              </a:extLst>
            </p:cNvPr>
            <p:cNvCxnSpPr>
              <a:stCxn id="59"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57" name="Google Shape;1060;p32">
              <a:extLst>
                <a:ext uri="{FF2B5EF4-FFF2-40B4-BE49-F238E27FC236}">
                  <a16:creationId xmlns:a16="http://schemas.microsoft.com/office/drawing/2014/main" id="{8397DDF7-3AD6-6243-85DC-14D353AE7689}"/>
                </a:ext>
              </a:extLst>
            </p:cNvPr>
            <p:cNvGrpSpPr/>
            <p:nvPr/>
          </p:nvGrpSpPr>
          <p:grpSpPr>
            <a:xfrm>
              <a:off x="636900" y="1800750"/>
              <a:ext cx="820500" cy="820500"/>
              <a:chOff x="3403200" y="1694625"/>
              <a:chExt cx="820500" cy="820500"/>
            </a:xfrm>
          </p:grpSpPr>
          <p:sp>
            <p:nvSpPr>
              <p:cNvPr id="58" name="Google Shape;1061;p32">
                <a:extLst>
                  <a:ext uri="{FF2B5EF4-FFF2-40B4-BE49-F238E27FC236}">
                    <a16:creationId xmlns:a16="http://schemas.microsoft.com/office/drawing/2014/main" id="{15EEBCF8-0794-844F-82EA-023279FEBDB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59" name="Google Shape;1059;p32">
                <a:extLst>
                  <a:ext uri="{FF2B5EF4-FFF2-40B4-BE49-F238E27FC236}">
                    <a16:creationId xmlns:a16="http://schemas.microsoft.com/office/drawing/2014/main" id="{612393B3-6833-F941-B76A-EE387A18CF37}"/>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60" name="Google Shape;1062;p32">
            <a:extLst>
              <a:ext uri="{FF2B5EF4-FFF2-40B4-BE49-F238E27FC236}">
                <a16:creationId xmlns:a16="http://schemas.microsoft.com/office/drawing/2014/main" id="{1C3AF68D-542F-A045-B1F2-2E1A1494ED3F}"/>
              </a:ext>
            </a:extLst>
          </p:cNvPr>
          <p:cNvSpPr txBox="1"/>
          <p:nvPr/>
        </p:nvSpPr>
        <p:spPr>
          <a:xfrm>
            <a:off x="10452106" y="2136244"/>
            <a:ext cx="1697077" cy="3508121"/>
          </a:xfrm>
          <a:prstGeom prst="rect">
            <a:avLst/>
          </a:prstGeom>
          <a:noFill/>
          <a:ln>
            <a:noFill/>
          </a:ln>
        </p:spPr>
        <p:txBody>
          <a:bodyPr spcFirstLastPara="1" wrap="square" lIns="91425" tIns="91425" rIns="91425" bIns="91425" anchor="t" anchorCtr="0">
            <a:noAutofit/>
          </a:bodyPr>
          <a:lstStyle/>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Parte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generale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Criteri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selezione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Arresto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definitiv</a:t>
            </a:r>
            <a:r>
              <a:rPr lang="it-IT" sz="1600" b="1" dirty="0">
                <a:solidFill>
                  <a:schemeClr val="dk1"/>
                </a:solidFill>
                <a:latin typeface="Trebuchet MS" panose="020B0603020202020204" pitchFamily="34" charset="0"/>
                <a:ea typeface="Fira Sans Extra Condensed"/>
                <a:cs typeface="Fira Sans Extra Condensed"/>
                <a:sym typeface="Fira Sans Extra Condensed"/>
              </a:rPr>
              <a: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Arresto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temporaneo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compensazioni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it-IT" sz="1600" b="1" dirty="0">
                <a:solidFill>
                  <a:schemeClr val="dk1"/>
                </a:solidFill>
                <a:latin typeface="Trebuchet MS" panose="020B0603020202020204" pitchFamily="34" charset="0"/>
                <a:ea typeface="Fira Sans Extra Condensed"/>
                <a:cs typeface="Fira Sans Extra Condensed"/>
                <a:sym typeface="Fira Sans Extra Condensed"/>
              </a:rPr>
              <a:t>per eventi bellico e CLLD</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61" name="Google Shape;1057;p32">
            <a:extLst>
              <a:ext uri="{FF2B5EF4-FFF2-40B4-BE49-F238E27FC236}">
                <a16:creationId xmlns:a16="http://schemas.microsoft.com/office/drawing/2014/main" id="{745A3EF3-885B-F34B-AE0C-B2DB76DECD78}"/>
              </a:ext>
            </a:extLst>
          </p:cNvPr>
          <p:cNvGrpSpPr/>
          <p:nvPr/>
        </p:nvGrpSpPr>
        <p:grpSpPr>
          <a:xfrm rot="10800000">
            <a:off x="8079498" y="3122040"/>
            <a:ext cx="683814" cy="1458397"/>
            <a:chOff x="636900" y="1800750"/>
            <a:chExt cx="820500" cy="3105650"/>
          </a:xfrm>
        </p:grpSpPr>
        <p:cxnSp>
          <p:nvCxnSpPr>
            <p:cNvPr id="62" name="Google Shape;1058;p32">
              <a:extLst>
                <a:ext uri="{FF2B5EF4-FFF2-40B4-BE49-F238E27FC236}">
                  <a16:creationId xmlns:a16="http://schemas.microsoft.com/office/drawing/2014/main" id="{61919BBA-04C1-6240-9454-58BB11984F91}"/>
                </a:ext>
              </a:extLst>
            </p:cNvPr>
            <p:cNvCxnSpPr>
              <a:stCxn id="65"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63" name="Google Shape;1060;p32">
              <a:extLst>
                <a:ext uri="{FF2B5EF4-FFF2-40B4-BE49-F238E27FC236}">
                  <a16:creationId xmlns:a16="http://schemas.microsoft.com/office/drawing/2014/main" id="{A6D56188-464C-F940-B256-36E4D000B161}"/>
                </a:ext>
              </a:extLst>
            </p:cNvPr>
            <p:cNvGrpSpPr/>
            <p:nvPr/>
          </p:nvGrpSpPr>
          <p:grpSpPr>
            <a:xfrm>
              <a:off x="636900" y="1800750"/>
              <a:ext cx="820500" cy="820500"/>
              <a:chOff x="3403200" y="1694625"/>
              <a:chExt cx="820500" cy="820500"/>
            </a:xfrm>
          </p:grpSpPr>
          <p:sp>
            <p:nvSpPr>
              <p:cNvPr id="64" name="Google Shape;1061;p32">
                <a:extLst>
                  <a:ext uri="{FF2B5EF4-FFF2-40B4-BE49-F238E27FC236}">
                    <a16:creationId xmlns:a16="http://schemas.microsoft.com/office/drawing/2014/main" id="{8365D09F-7FEB-284D-ACAF-ED2B5BE97531}"/>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65" name="Google Shape;1059;p32">
                <a:extLst>
                  <a:ext uri="{FF2B5EF4-FFF2-40B4-BE49-F238E27FC236}">
                    <a16:creationId xmlns:a16="http://schemas.microsoft.com/office/drawing/2014/main" id="{8EDB4458-4380-8B42-9D3A-F43F968714DB}"/>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66" name="Elemento grafico 65" descr="Testa con ingranaggi">
            <a:extLst>
              <a:ext uri="{FF2B5EF4-FFF2-40B4-BE49-F238E27FC236}">
                <a16:creationId xmlns:a16="http://schemas.microsoft.com/office/drawing/2014/main" id="{50ABA53B-B18F-FD4D-A824-59F061F3A7B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252639" y="4191726"/>
            <a:ext cx="363653" cy="363653"/>
          </a:xfrm>
          <a:prstGeom prst="rect">
            <a:avLst/>
          </a:prstGeom>
        </p:spPr>
      </p:pic>
      <p:sp>
        <p:nvSpPr>
          <p:cNvPr id="67" name="Google Shape;1062;p32">
            <a:extLst>
              <a:ext uri="{FF2B5EF4-FFF2-40B4-BE49-F238E27FC236}">
                <a16:creationId xmlns:a16="http://schemas.microsoft.com/office/drawing/2014/main" id="{C0C1F64B-E4E0-C941-BBA2-6D0D47BFDA5E}"/>
              </a:ext>
            </a:extLst>
          </p:cNvPr>
          <p:cNvSpPr txBox="1"/>
          <p:nvPr/>
        </p:nvSpPr>
        <p:spPr>
          <a:xfrm>
            <a:off x="10298412" y="857424"/>
            <a:ext cx="1726027" cy="908896"/>
          </a:xfrm>
          <a:prstGeom prst="rect">
            <a:avLst/>
          </a:prstGeom>
          <a:noFill/>
          <a:ln>
            <a:noFill/>
          </a:ln>
        </p:spPr>
        <p:txBody>
          <a:bodyPr spcFirstLastPara="1" wrap="square" lIns="91425" tIns="91425" rIns="91425" bIns="91425" anchor="t" anchorCtr="0">
            <a:noAutofit/>
          </a:bodyPr>
          <a:lstStyle/>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Regolamento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funzionamento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del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CdS</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68" name="Google Shape;1057;p32">
            <a:extLst>
              <a:ext uri="{FF2B5EF4-FFF2-40B4-BE49-F238E27FC236}">
                <a16:creationId xmlns:a16="http://schemas.microsoft.com/office/drawing/2014/main" id="{091BC8B4-5958-BC4A-9858-07C965205CFF}"/>
              </a:ext>
            </a:extLst>
          </p:cNvPr>
          <p:cNvGrpSpPr/>
          <p:nvPr/>
        </p:nvGrpSpPr>
        <p:grpSpPr>
          <a:xfrm>
            <a:off x="5908772" y="723316"/>
            <a:ext cx="837259" cy="1988862"/>
            <a:chOff x="636900" y="1800750"/>
            <a:chExt cx="820500" cy="3105650"/>
          </a:xfrm>
        </p:grpSpPr>
        <p:cxnSp>
          <p:nvCxnSpPr>
            <p:cNvPr id="69" name="Google Shape;1058;p32">
              <a:extLst>
                <a:ext uri="{FF2B5EF4-FFF2-40B4-BE49-F238E27FC236}">
                  <a16:creationId xmlns:a16="http://schemas.microsoft.com/office/drawing/2014/main" id="{96E9647C-2D38-F642-B1BC-1B0FB79E636A}"/>
                </a:ext>
              </a:extLst>
            </p:cNvPr>
            <p:cNvCxnSpPr>
              <a:stCxn id="72"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70" name="Google Shape;1060;p32">
              <a:extLst>
                <a:ext uri="{FF2B5EF4-FFF2-40B4-BE49-F238E27FC236}">
                  <a16:creationId xmlns:a16="http://schemas.microsoft.com/office/drawing/2014/main" id="{E04ABE08-6ACB-F342-BA38-175D7025384C}"/>
                </a:ext>
              </a:extLst>
            </p:cNvPr>
            <p:cNvGrpSpPr/>
            <p:nvPr/>
          </p:nvGrpSpPr>
          <p:grpSpPr>
            <a:xfrm>
              <a:off x="636900" y="1800750"/>
              <a:ext cx="820500" cy="820500"/>
              <a:chOff x="3403200" y="1694625"/>
              <a:chExt cx="820500" cy="820500"/>
            </a:xfrm>
          </p:grpSpPr>
          <p:sp>
            <p:nvSpPr>
              <p:cNvPr id="71" name="Google Shape;1061;p32">
                <a:extLst>
                  <a:ext uri="{FF2B5EF4-FFF2-40B4-BE49-F238E27FC236}">
                    <a16:creationId xmlns:a16="http://schemas.microsoft.com/office/drawing/2014/main" id="{DF5B406C-738C-104D-A60E-DE40DC2D1615}"/>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72" name="Google Shape;1059;p32">
                <a:extLst>
                  <a:ext uri="{FF2B5EF4-FFF2-40B4-BE49-F238E27FC236}">
                    <a16:creationId xmlns:a16="http://schemas.microsoft.com/office/drawing/2014/main" id="{29ECCDE7-3579-5148-A2D2-EE4FE93A8163}"/>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73" name="Elemento grafico 72" descr="Sala riunioni">
            <a:extLst>
              <a:ext uri="{FF2B5EF4-FFF2-40B4-BE49-F238E27FC236}">
                <a16:creationId xmlns:a16="http://schemas.microsoft.com/office/drawing/2014/main" id="{86CA20CA-E8EE-6247-95FE-FF9D2943517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077298" y="668980"/>
            <a:ext cx="468047" cy="597596"/>
          </a:xfrm>
          <a:prstGeom prst="rect">
            <a:avLst/>
          </a:prstGeom>
        </p:spPr>
      </p:pic>
      <p:sp>
        <p:nvSpPr>
          <p:cNvPr id="75" name="Google Shape;1062;p32">
            <a:extLst>
              <a:ext uri="{FF2B5EF4-FFF2-40B4-BE49-F238E27FC236}">
                <a16:creationId xmlns:a16="http://schemas.microsoft.com/office/drawing/2014/main" id="{5A35FD90-8412-E349-9381-2D7A0E0A0ABE}"/>
              </a:ext>
            </a:extLst>
          </p:cNvPr>
          <p:cNvSpPr txBox="1"/>
          <p:nvPr/>
        </p:nvSpPr>
        <p:spPr>
          <a:xfrm>
            <a:off x="5861531" y="1382101"/>
            <a:ext cx="1911794" cy="1142437"/>
          </a:xfrm>
          <a:prstGeom prst="rect">
            <a:avLst/>
          </a:prstGeom>
          <a:noFill/>
          <a:ln>
            <a:noFill/>
          </a:ln>
        </p:spPr>
        <p:txBody>
          <a:bodyPr spcFirstLastPara="1" wrap="square" lIns="91425" tIns="91425" rIns="91425" bIns="91425" anchor="t" anchorCtr="0">
            <a:noAutofit/>
          </a:bodyPr>
          <a:lstStyle/>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AT FEAMPA,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Raccolta</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Dati</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art.26 del Reg.(UE) 2021/1139)</a:t>
            </a:r>
          </a:p>
        </p:txBody>
      </p:sp>
      <p:pic>
        <p:nvPicPr>
          <p:cNvPr id="76" name="Elemento grafico 75" descr="Testa con ingranaggi">
            <a:extLst>
              <a:ext uri="{FF2B5EF4-FFF2-40B4-BE49-F238E27FC236}">
                <a16:creationId xmlns:a16="http://schemas.microsoft.com/office/drawing/2014/main" id="{CFDF7F6C-67E1-1C4B-8405-6B22EFC4C91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756858" y="3448368"/>
            <a:ext cx="462628" cy="462628"/>
          </a:xfrm>
          <a:prstGeom prst="rect">
            <a:avLst/>
          </a:prstGeom>
        </p:spPr>
      </p:pic>
      <p:grpSp>
        <p:nvGrpSpPr>
          <p:cNvPr id="77" name="Google Shape;1057;p32">
            <a:extLst>
              <a:ext uri="{FF2B5EF4-FFF2-40B4-BE49-F238E27FC236}">
                <a16:creationId xmlns:a16="http://schemas.microsoft.com/office/drawing/2014/main" id="{52413735-AF82-2A4B-BE10-272B720D6D93}"/>
              </a:ext>
            </a:extLst>
          </p:cNvPr>
          <p:cNvGrpSpPr/>
          <p:nvPr/>
        </p:nvGrpSpPr>
        <p:grpSpPr>
          <a:xfrm rot="10800000">
            <a:off x="6778988" y="3148047"/>
            <a:ext cx="779654" cy="1868727"/>
            <a:chOff x="636900" y="1800750"/>
            <a:chExt cx="820500" cy="3105650"/>
          </a:xfrm>
        </p:grpSpPr>
        <p:cxnSp>
          <p:nvCxnSpPr>
            <p:cNvPr id="78" name="Google Shape;1058;p32">
              <a:extLst>
                <a:ext uri="{FF2B5EF4-FFF2-40B4-BE49-F238E27FC236}">
                  <a16:creationId xmlns:a16="http://schemas.microsoft.com/office/drawing/2014/main" id="{4B775DE4-6D31-E646-A42C-6375D2810F55}"/>
                </a:ext>
              </a:extLst>
            </p:cNvPr>
            <p:cNvCxnSpPr>
              <a:stCxn id="81"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79" name="Google Shape;1060;p32">
              <a:extLst>
                <a:ext uri="{FF2B5EF4-FFF2-40B4-BE49-F238E27FC236}">
                  <a16:creationId xmlns:a16="http://schemas.microsoft.com/office/drawing/2014/main" id="{510EA2C1-4C28-7144-9D21-79BF9B330177}"/>
                </a:ext>
              </a:extLst>
            </p:cNvPr>
            <p:cNvGrpSpPr/>
            <p:nvPr/>
          </p:nvGrpSpPr>
          <p:grpSpPr>
            <a:xfrm>
              <a:off x="636900" y="1800750"/>
              <a:ext cx="820500" cy="820500"/>
              <a:chOff x="3403200" y="1694625"/>
              <a:chExt cx="820500" cy="820500"/>
            </a:xfrm>
          </p:grpSpPr>
          <p:sp>
            <p:nvSpPr>
              <p:cNvPr id="80" name="Google Shape;1061;p32">
                <a:extLst>
                  <a:ext uri="{FF2B5EF4-FFF2-40B4-BE49-F238E27FC236}">
                    <a16:creationId xmlns:a16="http://schemas.microsoft.com/office/drawing/2014/main" id="{C1896B59-E9E4-544B-B9E2-742CE9F0A52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81" name="Google Shape;1059;p32">
                <a:extLst>
                  <a:ext uri="{FF2B5EF4-FFF2-40B4-BE49-F238E27FC236}">
                    <a16:creationId xmlns:a16="http://schemas.microsoft.com/office/drawing/2014/main" id="{54CD7A25-BD3D-C847-86AA-2224FA99146A}"/>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82" name="Elemento grafico 81" descr="Sala riunioni">
            <a:extLst>
              <a:ext uri="{FF2B5EF4-FFF2-40B4-BE49-F238E27FC236}">
                <a16:creationId xmlns:a16="http://schemas.microsoft.com/office/drawing/2014/main" id="{4D00E2CD-5EDA-874C-B69F-370DD3F7E3F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934790" y="4477272"/>
            <a:ext cx="468047" cy="597596"/>
          </a:xfrm>
          <a:prstGeom prst="rect">
            <a:avLst/>
          </a:prstGeom>
        </p:spPr>
      </p:pic>
      <p:sp>
        <p:nvSpPr>
          <p:cNvPr id="84" name="Google Shape;1062;p32">
            <a:extLst>
              <a:ext uri="{FF2B5EF4-FFF2-40B4-BE49-F238E27FC236}">
                <a16:creationId xmlns:a16="http://schemas.microsoft.com/office/drawing/2014/main" id="{AE7A399C-4A26-F04B-9DE1-3F5B30AD1650}"/>
              </a:ext>
            </a:extLst>
          </p:cNvPr>
          <p:cNvSpPr txBox="1"/>
          <p:nvPr/>
        </p:nvSpPr>
        <p:spPr>
          <a:xfrm>
            <a:off x="8408530" y="2946735"/>
            <a:ext cx="1481924" cy="1941439"/>
          </a:xfrm>
          <a:prstGeom prst="rect">
            <a:avLst/>
          </a:prstGeom>
          <a:noFill/>
          <a:ln>
            <a:noFill/>
          </a:ln>
        </p:spPr>
        <p:txBody>
          <a:bodyPr spcFirstLastPara="1" wrap="square" lIns="91425" tIns="91425" rIns="91425" bIns="91425" anchor="t" anchorCtr="0">
            <a:noAutofit/>
          </a:bodyPr>
          <a:lstStyle/>
          <a:p>
            <a:pPr algn="ctr"/>
            <a:r>
              <a:rPr lang="it-IT" sz="1200" b="1" i="0" dirty="0">
                <a:solidFill>
                  <a:srgbClr val="000000"/>
                </a:solidFill>
                <a:effectLst/>
                <a:latin typeface="Arial" panose="020B0604020202020204" pitchFamily="34" charset="0"/>
              </a:rPr>
              <a:t>Servizi per la promozione della commercializzazione, della qualità e del valore aggiunto dei prodotti della pesca e dell’acquacoltura</a:t>
            </a:r>
          </a:p>
          <a:p>
            <a:pPr algn="ctr"/>
            <a:r>
              <a:rPr lang="en" sz="1200" b="1" dirty="0">
                <a:solidFill>
                  <a:schemeClr val="dk1"/>
                </a:solidFill>
                <a:latin typeface="Trebuchet MS" panose="020B0603020202020204" pitchFamily="34" charset="0"/>
                <a:ea typeface="Fira Sans Extra Condensed"/>
                <a:cs typeface="Fira Sans Extra Condensed"/>
                <a:sym typeface="Fira Sans Extra Condensed"/>
              </a:rPr>
              <a:t>(art.26 del Reg.(UE) 2021/1139)</a:t>
            </a:r>
            <a:endParaRPr lang="en" sz="1200" b="1" dirty="0">
              <a:solidFill>
                <a:schemeClr val="dk1"/>
              </a:solidFill>
              <a:highlight>
                <a:srgbClr val="FFFF00"/>
              </a:highlight>
              <a:latin typeface="Trebuchet MS" panose="020B0603020202020204" pitchFamily="34" charset="0"/>
              <a:ea typeface="Fira Sans Extra Condensed"/>
              <a:cs typeface="Fira Sans Extra Condensed"/>
              <a:sym typeface="Fira Sans Extra Condensed"/>
            </a:endParaRPr>
          </a:p>
        </p:txBody>
      </p:sp>
      <p:sp>
        <p:nvSpPr>
          <p:cNvPr id="85" name="CasellaDiTesto 84">
            <a:extLst>
              <a:ext uri="{FF2B5EF4-FFF2-40B4-BE49-F238E27FC236}">
                <a16:creationId xmlns:a16="http://schemas.microsoft.com/office/drawing/2014/main" id="{47705BE4-C12C-B04A-93F7-87FEEE0D25D9}"/>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86" name="Google Shape;1062;p32">
            <a:extLst>
              <a:ext uri="{FF2B5EF4-FFF2-40B4-BE49-F238E27FC236}">
                <a16:creationId xmlns:a16="http://schemas.microsoft.com/office/drawing/2014/main" id="{259ACCD3-057D-D14B-96FE-17E1995008A3}"/>
              </a:ext>
            </a:extLst>
          </p:cNvPr>
          <p:cNvSpPr txBox="1"/>
          <p:nvPr/>
        </p:nvSpPr>
        <p:spPr>
          <a:xfrm>
            <a:off x="3667355" y="5774550"/>
            <a:ext cx="1503198" cy="1059162"/>
          </a:xfrm>
          <a:prstGeom prst="rect">
            <a:avLst/>
          </a:prstGeom>
          <a:noFill/>
          <a:ln>
            <a:noFill/>
          </a:ln>
        </p:spPr>
        <p:txBody>
          <a:bodyPr spcFirstLastPara="1" wrap="square" lIns="91425" tIns="91425" rIns="91425" bIns="91425" anchor="t" anchorCtr="0">
            <a:noAutofit/>
          </a:bodyPr>
          <a:lstStyle/>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CPA per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riparto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finanziario</a:t>
            </a:r>
            <a:r>
              <a:rPr lang="en" sz="1400" b="1" dirty="0">
                <a:solidFill>
                  <a:schemeClr val="dk1"/>
                </a:solidFill>
                <a:latin typeface="Trebuchet MS" panose="020B0603020202020204" pitchFamily="34" charset="0"/>
                <a:ea typeface="Fira Sans Extra Condensed"/>
                <a:cs typeface="Fira Sans Extra Condensed"/>
                <a:sym typeface="Fira Sans Extra Condensed"/>
              </a:rPr>
              <a:t> </a:t>
            </a:r>
            <a:r>
              <a:rPr lang="en" sz="1400" b="1" dirty="0" err="1">
                <a:solidFill>
                  <a:schemeClr val="dk1"/>
                </a:solidFill>
                <a:latin typeface="Trebuchet MS" panose="020B0603020202020204" pitchFamily="34" charset="0"/>
                <a:ea typeface="Fira Sans Extra Condensed"/>
                <a:cs typeface="Fira Sans Extra Condensed"/>
                <a:sym typeface="Fira Sans Extra Condensed"/>
              </a:rPr>
              <a:t>tra</a:t>
            </a:r>
            <a:r>
              <a:rPr lang="en" sz="1400" b="1" dirty="0">
                <a:solidFill>
                  <a:schemeClr val="dk1"/>
                </a:solidFill>
                <a:latin typeface="Trebuchet MS" panose="020B0603020202020204" pitchFamily="34" charset="0"/>
                <a:ea typeface="Fira Sans Extra Condensed"/>
                <a:cs typeface="Fira Sans Extra Condensed"/>
                <a:sym typeface="Fira Sans Extra Condensed"/>
              </a:rPr>
              <a:t> OO.II. del 10.11.22</a:t>
            </a:r>
          </a:p>
        </p:txBody>
      </p:sp>
      <p:grpSp>
        <p:nvGrpSpPr>
          <p:cNvPr id="92" name="Google Shape;1057;p32">
            <a:extLst>
              <a:ext uri="{FF2B5EF4-FFF2-40B4-BE49-F238E27FC236}">
                <a16:creationId xmlns:a16="http://schemas.microsoft.com/office/drawing/2014/main" id="{E1C2EC83-BBD7-384B-924B-9A419117D649}"/>
              </a:ext>
            </a:extLst>
          </p:cNvPr>
          <p:cNvGrpSpPr/>
          <p:nvPr/>
        </p:nvGrpSpPr>
        <p:grpSpPr>
          <a:xfrm rot="10800000">
            <a:off x="3718752" y="3297864"/>
            <a:ext cx="779654" cy="1868727"/>
            <a:chOff x="636900" y="1800750"/>
            <a:chExt cx="820500" cy="3105650"/>
          </a:xfrm>
        </p:grpSpPr>
        <p:cxnSp>
          <p:nvCxnSpPr>
            <p:cNvPr id="93" name="Google Shape;1058;p32">
              <a:extLst>
                <a:ext uri="{FF2B5EF4-FFF2-40B4-BE49-F238E27FC236}">
                  <a16:creationId xmlns:a16="http://schemas.microsoft.com/office/drawing/2014/main" id="{30C147BC-F511-E84F-8D1D-52E8F627BBFE}"/>
                </a:ext>
              </a:extLst>
            </p:cNvPr>
            <p:cNvCxnSpPr>
              <a:stCxn id="96"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94" name="Google Shape;1060;p32">
              <a:extLst>
                <a:ext uri="{FF2B5EF4-FFF2-40B4-BE49-F238E27FC236}">
                  <a16:creationId xmlns:a16="http://schemas.microsoft.com/office/drawing/2014/main" id="{4B53C162-4E15-1F4E-932E-D76E32354C86}"/>
                </a:ext>
              </a:extLst>
            </p:cNvPr>
            <p:cNvGrpSpPr/>
            <p:nvPr/>
          </p:nvGrpSpPr>
          <p:grpSpPr>
            <a:xfrm>
              <a:off x="636900" y="1800750"/>
              <a:ext cx="820500" cy="820500"/>
              <a:chOff x="3403200" y="1694625"/>
              <a:chExt cx="820500" cy="820500"/>
            </a:xfrm>
          </p:grpSpPr>
          <p:sp>
            <p:nvSpPr>
              <p:cNvPr id="95" name="Google Shape;1061;p32">
                <a:extLst>
                  <a:ext uri="{FF2B5EF4-FFF2-40B4-BE49-F238E27FC236}">
                    <a16:creationId xmlns:a16="http://schemas.microsoft.com/office/drawing/2014/main" id="{85CFD864-1309-314E-AEE3-887C24EE4203}"/>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96" name="Google Shape;1059;p32">
                <a:extLst>
                  <a:ext uri="{FF2B5EF4-FFF2-40B4-BE49-F238E27FC236}">
                    <a16:creationId xmlns:a16="http://schemas.microsoft.com/office/drawing/2014/main" id="{FD245FEF-590B-584C-A0B3-9D8FE61F68C0}"/>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97" name="Elemento grafico 96" descr="Sala riunioni">
            <a:extLst>
              <a:ext uri="{FF2B5EF4-FFF2-40B4-BE49-F238E27FC236}">
                <a16:creationId xmlns:a16="http://schemas.microsoft.com/office/drawing/2014/main" id="{DBB57F6F-B385-F14E-A01C-381D99FBC52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849976" y="4580438"/>
            <a:ext cx="468047" cy="597596"/>
          </a:xfrm>
          <a:prstGeom prst="rect">
            <a:avLst/>
          </a:prstGeom>
        </p:spPr>
      </p:pic>
      <p:sp>
        <p:nvSpPr>
          <p:cNvPr id="98" name="Google Shape;1062;p32">
            <a:extLst>
              <a:ext uri="{FF2B5EF4-FFF2-40B4-BE49-F238E27FC236}">
                <a16:creationId xmlns:a16="http://schemas.microsoft.com/office/drawing/2014/main" id="{3B97BFCD-35B0-A24D-A7BE-B572193ADF02}"/>
              </a:ext>
            </a:extLst>
          </p:cNvPr>
          <p:cNvSpPr txBox="1"/>
          <p:nvPr/>
        </p:nvSpPr>
        <p:spPr>
          <a:xfrm>
            <a:off x="4305490" y="3075042"/>
            <a:ext cx="1207798" cy="1872059"/>
          </a:xfrm>
          <a:prstGeom prst="rect">
            <a:avLst/>
          </a:prstGeom>
          <a:noFill/>
          <a:ln>
            <a:noFill/>
          </a:ln>
        </p:spPr>
        <p:txBody>
          <a:bodyPr spcFirstLastPara="1" wrap="square" lIns="91425" tIns="91425" rIns="91425" bIns="91425" anchor="t" anchorCtr="0">
            <a:noAutofit/>
          </a:bodyPr>
          <a:lstStyle>
            <a:defPPr>
              <a:defRPr lang="it-IT"/>
            </a:defPPr>
            <a:lvl1pPr algn="ctr">
              <a:defRPr sz="1400" b="1">
                <a:solidFill>
                  <a:schemeClr val="dk1"/>
                </a:solidFill>
                <a:latin typeface="Trebuchet MS" panose="020B0603020202020204" pitchFamily="34" charset="0"/>
                <a:ea typeface="Fira Sans Extra Condensed"/>
                <a:cs typeface="Fira Sans Extra Condensed"/>
              </a:defRPr>
            </a:lvl1pPr>
          </a:lstStyle>
          <a:p>
            <a:r>
              <a:rPr lang="en" dirty="0">
                <a:sym typeface="Fira Sans Extra Condensed"/>
              </a:rPr>
              <a:t>30.12.22 </a:t>
            </a:r>
            <a:r>
              <a:rPr lang="it-IT" dirty="0"/>
              <a:t>decreto (n. 067224 del 30/12/22) </a:t>
            </a:r>
            <a:r>
              <a:rPr lang="it-IT" dirty="0" err="1"/>
              <a:t>AdG</a:t>
            </a:r>
            <a:r>
              <a:rPr lang="it-IT" dirty="0"/>
              <a:t>, </a:t>
            </a:r>
            <a:r>
              <a:rPr lang="it-IT" dirty="0" err="1"/>
              <a:t>AdA</a:t>
            </a:r>
            <a:r>
              <a:rPr lang="it-IT" dirty="0"/>
              <a:t> e la Funzione contabile del PN.</a:t>
            </a:r>
          </a:p>
          <a:p>
            <a:endParaRPr lang="en" dirty="0">
              <a:sym typeface="Fira Sans Extra Condensed"/>
            </a:endParaRPr>
          </a:p>
        </p:txBody>
      </p:sp>
      <p:grpSp>
        <p:nvGrpSpPr>
          <p:cNvPr id="99" name="Google Shape;1057;p32">
            <a:extLst>
              <a:ext uri="{FF2B5EF4-FFF2-40B4-BE49-F238E27FC236}">
                <a16:creationId xmlns:a16="http://schemas.microsoft.com/office/drawing/2014/main" id="{41899DEE-93E5-E84C-9DF7-A14B1A49542A}"/>
              </a:ext>
            </a:extLst>
          </p:cNvPr>
          <p:cNvGrpSpPr/>
          <p:nvPr/>
        </p:nvGrpSpPr>
        <p:grpSpPr>
          <a:xfrm>
            <a:off x="9969655" y="585287"/>
            <a:ext cx="460672" cy="1296877"/>
            <a:chOff x="636900" y="1800750"/>
            <a:chExt cx="820500" cy="3105650"/>
          </a:xfrm>
        </p:grpSpPr>
        <p:cxnSp>
          <p:nvCxnSpPr>
            <p:cNvPr id="100" name="Google Shape;1058;p32">
              <a:extLst>
                <a:ext uri="{FF2B5EF4-FFF2-40B4-BE49-F238E27FC236}">
                  <a16:creationId xmlns:a16="http://schemas.microsoft.com/office/drawing/2014/main" id="{E1D4292A-0A1A-214C-838C-AD5B33FFF5FC}"/>
                </a:ext>
              </a:extLst>
            </p:cNvPr>
            <p:cNvCxnSpPr>
              <a:stCxn id="103"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101" name="Google Shape;1060;p32">
              <a:extLst>
                <a:ext uri="{FF2B5EF4-FFF2-40B4-BE49-F238E27FC236}">
                  <a16:creationId xmlns:a16="http://schemas.microsoft.com/office/drawing/2014/main" id="{B7DCBE6D-C049-B74D-8045-95884740C35A}"/>
                </a:ext>
              </a:extLst>
            </p:cNvPr>
            <p:cNvGrpSpPr/>
            <p:nvPr/>
          </p:nvGrpSpPr>
          <p:grpSpPr>
            <a:xfrm>
              <a:off x="636900" y="1800750"/>
              <a:ext cx="820500" cy="820500"/>
              <a:chOff x="3403200" y="1694625"/>
              <a:chExt cx="820500" cy="820500"/>
            </a:xfrm>
          </p:grpSpPr>
          <p:sp>
            <p:nvSpPr>
              <p:cNvPr id="102" name="Google Shape;1061;p32">
                <a:extLst>
                  <a:ext uri="{FF2B5EF4-FFF2-40B4-BE49-F238E27FC236}">
                    <a16:creationId xmlns:a16="http://schemas.microsoft.com/office/drawing/2014/main" id="{07728C40-6243-674F-9750-83CC69C0B11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103" name="Google Shape;1059;p32">
                <a:extLst>
                  <a:ext uri="{FF2B5EF4-FFF2-40B4-BE49-F238E27FC236}">
                    <a16:creationId xmlns:a16="http://schemas.microsoft.com/office/drawing/2014/main" id="{0EDAB0DB-461B-4F46-B7C7-E710CCF06528}"/>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104" name="Elemento grafico 103" descr="Testa con ingranaggi">
            <a:extLst>
              <a:ext uri="{FF2B5EF4-FFF2-40B4-BE49-F238E27FC236}">
                <a16:creationId xmlns:a16="http://schemas.microsoft.com/office/drawing/2014/main" id="{B63A8BC2-9127-AA44-AB6C-7D0A018E1A0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042480" y="605551"/>
            <a:ext cx="330595" cy="330595"/>
          </a:xfrm>
          <a:prstGeom prst="rect">
            <a:avLst/>
          </a:prstGeom>
        </p:spPr>
      </p:pic>
      <p:sp>
        <p:nvSpPr>
          <p:cNvPr id="2" name="Rettangolo 1">
            <a:extLst>
              <a:ext uri="{FF2B5EF4-FFF2-40B4-BE49-F238E27FC236}">
                <a16:creationId xmlns:a16="http://schemas.microsoft.com/office/drawing/2014/main" id="{4D7AC734-126B-3140-8933-73662F3D8289}"/>
              </a:ext>
            </a:extLst>
          </p:cNvPr>
          <p:cNvSpPr/>
          <p:nvPr/>
        </p:nvSpPr>
        <p:spPr>
          <a:xfrm>
            <a:off x="145901" y="2811037"/>
            <a:ext cx="1070398" cy="38537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6" name="Google Shape;1062;p32">
            <a:extLst>
              <a:ext uri="{FF2B5EF4-FFF2-40B4-BE49-F238E27FC236}">
                <a16:creationId xmlns:a16="http://schemas.microsoft.com/office/drawing/2014/main" id="{B0764BE1-0265-DC4C-BED0-619517FA67DA}"/>
              </a:ext>
            </a:extLst>
          </p:cNvPr>
          <p:cNvSpPr txBox="1"/>
          <p:nvPr/>
        </p:nvSpPr>
        <p:spPr>
          <a:xfrm>
            <a:off x="-75632" y="2857840"/>
            <a:ext cx="1641803" cy="449353"/>
          </a:xfrm>
          <a:prstGeom prst="rect">
            <a:avLst/>
          </a:prstGeom>
          <a:noFill/>
          <a:ln>
            <a:noFill/>
          </a:ln>
        </p:spPr>
        <p:txBody>
          <a:bodyPr spcFirstLastPara="1" wrap="square" lIns="91425" tIns="91425" rIns="91425" bIns="91425" anchor="t" anchorCtr="0">
            <a:noAutofit/>
          </a:bodyPr>
          <a:lstStyle/>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3.11.2022</a:t>
            </a:r>
          </a:p>
        </p:txBody>
      </p:sp>
      <p:sp>
        <p:nvSpPr>
          <p:cNvPr id="4" name="Rettangolo 3">
            <a:extLst>
              <a:ext uri="{FF2B5EF4-FFF2-40B4-BE49-F238E27FC236}">
                <a16:creationId xmlns:a16="http://schemas.microsoft.com/office/drawing/2014/main" id="{47E10115-5402-0A4C-BE2C-E4350F3EE42D}"/>
              </a:ext>
            </a:extLst>
          </p:cNvPr>
          <p:cNvSpPr/>
          <p:nvPr/>
        </p:nvSpPr>
        <p:spPr>
          <a:xfrm>
            <a:off x="8689282" y="747669"/>
            <a:ext cx="1280373" cy="43817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8" name="Google Shape;1062;p32">
            <a:extLst>
              <a:ext uri="{FF2B5EF4-FFF2-40B4-BE49-F238E27FC236}">
                <a16:creationId xmlns:a16="http://schemas.microsoft.com/office/drawing/2014/main" id="{E878281B-125A-664A-9600-073894F3AD8C}"/>
              </a:ext>
            </a:extLst>
          </p:cNvPr>
          <p:cNvSpPr txBox="1"/>
          <p:nvPr/>
        </p:nvSpPr>
        <p:spPr>
          <a:xfrm>
            <a:off x="8487052" y="779861"/>
            <a:ext cx="1641803" cy="449353"/>
          </a:xfrm>
          <a:prstGeom prst="rect">
            <a:avLst/>
          </a:prstGeom>
          <a:noFill/>
          <a:ln>
            <a:noFill/>
          </a:ln>
        </p:spPr>
        <p:txBody>
          <a:bodyPr spcFirstLastPara="1" wrap="square" lIns="91425" tIns="91425" rIns="91425" bIns="91425" anchor="t" anchorCtr="0">
            <a:noAutofit/>
          </a:bodyPr>
          <a:lstStyle/>
          <a:p>
            <a:pPr algn="ctr"/>
            <a:r>
              <a:rPr lang="en" sz="1400" b="1" dirty="0">
                <a:solidFill>
                  <a:schemeClr val="dk1"/>
                </a:solidFill>
                <a:latin typeface="Trebuchet MS" panose="020B0603020202020204" pitchFamily="34" charset="0"/>
                <a:ea typeface="Fira Sans Extra Condensed"/>
                <a:cs typeface="Fira Sans Extra Condensed"/>
                <a:sym typeface="Fira Sans Extra Condensed"/>
              </a:rPr>
              <a:t>22.03.2023</a:t>
            </a:r>
          </a:p>
        </p:txBody>
      </p:sp>
    </p:spTree>
    <p:extLst>
      <p:ext uri="{BB962C8B-B14F-4D97-AF65-F5344CB8AC3E}">
        <p14:creationId xmlns:p14="http://schemas.microsoft.com/office/powerpoint/2010/main" val="1295021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 PN-FEAMPA 21-27</a:t>
            </a:r>
          </a:p>
          <a:p>
            <a:pPr algn="ctr"/>
            <a:r>
              <a:rPr lang="it-IT" b="1" dirty="0">
                <a:solidFill>
                  <a:schemeClr val="bg1"/>
                </a:solidFill>
                <a:latin typeface="Avenir LT 65 Medium" panose="02000603020000020003" pitchFamily="2" charset="0"/>
              </a:rPr>
              <a:t>Prossimi </a:t>
            </a:r>
            <a:r>
              <a:rPr lang="it-IT" b="1" dirty="0" err="1">
                <a:solidFill>
                  <a:schemeClr val="bg1"/>
                </a:solidFill>
                <a:latin typeface="Avenir LT 65 Medium" panose="02000603020000020003" pitchFamily="2" charset="0"/>
              </a:rPr>
              <a:t>step</a:t>
            </a:r>
            <a:endParaRPr lang="it-IT" b="1" dirty="0">
              <a:solidFill>
                <a:schemeClr val="bg1"/>
              </a:solidFill>
              <a:latin typeface="Avenir LT 65 Medium" panose="02000603020000020003" pitchFamily="2" charset="0"/>
            </a:endParaRP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4" name="Google Shape;1056;p32">
            <a:extLst>
              <a:ext uri="{FF2B5EF4-FFF2-40B4-BE49-F238E27FC236}">
                <a16:creationId xmlns:a16="http://schemas.microsoft.com/office/drawing/2014/main" id="{C542079A-1049-1045-966D-5B5D5C2B0278}"/>
              </a:ext>
            </a:extLst>
          </p:cNvPr>
          <p:cNvSpPr/>
          <p:nvPr/>
        </p:nvSpPr>
        <p:spPr>
          <a:xfrm>
            <a:off x="-52879" y="1475983"/>
            <a:ext cx="11028580" cy="5161434"/>
          </a:xfrm>
          <a:custGeom>
            <a:avLst/>
            <a:gdLst/>
            <a:ahLst/>
            <a:cxnLst/>
            <a:rect l="l" t="t" r="r" b="b"/>
            <a:pathLst>
              <a:path w="225857" h="146919" extrusionOk="0">
                <a:moveTo>
                  <a:pt x="197538" y="3343"/>
                </a:moveTo>
                <a:cubicBezTo>
                  <a:pt x="198976" y="2573"/>
                  <a:pt x="206714" y="1945"/>
                  <a:pt x="215688" y="1621"/>
                </a:cubicBezTo>
                <a:cubicBezTo>
                  <a:pt x="217166" y="1581"/>
                  <a:pt x="220650" y="1439"/>
                  <a:pt x="224641" y="1216"/>
                </a:cubicBezTo>
                <a:lnTo>
                  <a:pt x="224641" y="1"/>
                </a:lnTo>
                <a:cubicBezTo>
                  <a:pt x="214148" y="345"/>
                  <a:pt x="192839" y="1074"/>
                  <a:pt x="189962" y="2695"/>
                </a:cubicBezTo>
                <a:cubicBezTo>
                  <a:pt x="186620" y="4579"/>
                  <a:pt x="192859" y="5409"/>
                  <a:pt x="199625" y="7050"/>
                </a:cubicBezTo>
                <a:cubicBezTo>
                  <a:pt x="206755" y="8792"/>
                  <a:pt x="214270" y="9339"/>
                  <a:pt x="211677" y="11000"/>
                </a:cubicBezTo>
                <a:cubicBezTo>
                  <a:pt x="208841" y="12823"/>
                  <a:pt x="197498" y="12681"/>
                  <a:pt x="185506" y="12985"/>
                </a:cubicBezTo>
                <a:cubicBezTo>
                  <a:pt x="173535" y="13289"/>
                  <a:pt x="160490" y="13836"/>
                  <a:pt x="154069" y="16307"/>
                </a:cubicBezTo>
                <a:cubicBezTo>
                  <a:pt x="146898" y="19062"/>
                  <a:pt x="153967" y="21999"/>
                  <a:pt x="161259" y="25037"/>
                </a:cubicBezTo>
                <a:cubicBezTo>
                  <a:pt x="169605" y="28522"/>
                  <a:pt x="178031" y="32046"/>
                  <a:pt x="171306" y="36361"/>
                </a:cubicBezTo>
                <a:cubicBezTo>
                  <a:pt x="163569" y="41323"/>
                  <a:pt x="146736" y="41263"/>
                  <a:pt x="127999" y="41202"/>
                </a:cubicBezTo>
                <a:cubicBezTo>
                  <a:pt x="109606" y="41121"/>
                  <a:pt x="89634" y="41060"/>
                  <a:pt x="72153" y="47765"/>
                </a:cubicBezTo>
                <a:cubicBezTo>
                  <a:pt x="51026" y="55867"/>
                  <a:pt x="49304" y="67110"/>
                  <a:pt x="47258" y="80418"/>
                </a:cubicBezTo>
                <a:cubicBezTo>
                  <a:pt x="44564" y="97919"/>
                  <a:pt x="41303" y="119168"/>
                  <a:pt x="0" y="146493"/>
                </a:cubicBezTo>
                <a:lnTo>
                  <a:pt x="2573" y="146919"/>
                </a:lnTo>
                <a:lnTo>
                  <a:pt x="45921" y="146919"/>
                </a:lnTo>
                <a:cubicBezTo>
                  <a:pt x="69317" y="117547"/>
                  <a:pt x="68142" y="95509"/>
                  <a:pt x="67372" y="81329"/>
                </a:cubicBezTo>
                <a:cubicBezTo>
                  <a:pt x="66663" y="67920"/>
                  <a:pt x="66177" y="58967"/>
                  <a:pt x="83071" y="51755"/>
                </a:cubicBezTo>
                <a:cubicBezTo>
                  <a:pt x="97432" y="45638"/>
                  <a:pt x="113658" y="45780"/>
                  <a:pt x="133245" y="45942"/>
                </a:cubicBezTo>
                <a:cubicBezTo>
                  <a:pt x="154129" y="46144"/>
                  <a:pt x="179004" y="46367"/>
                  <a:pt x="187856" y="39278"/>
                </a:cubicBezTo>
                <a:cubicBezTo>
                  <a:pt x="195209" y="33383"/>
                  <a:pt x="182062" y="28481"/>
                  <a:pt x="172441" y="24896"/>
                </a:cubicBezTo>
                <a:cubicBezTo>
                  <a:pt x="164399" y="21857"/>
                  <a:pt x="158221" y="19244"/>
                  <a:pt x="163791" y="17279"/>
                </a:cubicBezTo>
                <a:cubicBezTo>
                  <a:pt x="169362" y="15314"/>
                  <a:pt x="179186" y="15071"/>
                  <a:pt x="191522" y="14788"/>
                </a:cubicBezTo>
                <a:cubicBezTo>
                  <a:pt x="204445" y="14484"/>
                  <a:pt x="220063" y="14261"/>
                  <a:pt x="223122" y="11810"/>
                </a:cubicBezTo>
                <a:cubicBezTo>
                  <a:pt x="225856" y="9623"/>
                  <a:pt x="214574" y="7880"/>
                  <a:pt x="206451" y="6604"/>
                </a:cubicBezTo>
                <a:cubicBezTo>
                  <a:pt x="199280" y="5470"/>
                  <a:pt x="195006" y="4700"/>
                  <a:pt x="197538" y="3343"/>
                </a:cubicBezTo>
                <a:close/>
              </a:path>
            </a:pathLst>
          </a:custGeom>
          <a:gradFill flip="none" rotWithShape="1">
            <a:gsLst>
              <a:gs pos="83000">
                <a:schemeClr val="accent6">
                  <a:lumMod val="60000"/>
                  <a:lumOff val="40000"/>
                </a:schemeClr>
              </a:gs>
              <a:gs pos="92000">
                <a:srgbClr val="00B0F0">
                  <a:shade val="67500"/>
                  <a:satMod val="115000"/>
                </a:srgbClr>
              </a:gs>
              <a:gs pos="100000">
                <a:srgbClr val="00B0F0">
                  <a:shade val="100000"/>
                  <a:satMod val="115000"/>
                </a:srgbClr>
              </a:gs>
            </a:gsLst>
            <a:lin ang="18900000" scaled="1"/>
            <a:tileRect/>
          </a:gradFill>
          <a:ln>
            <a:noFill/>
          </a:ln>
          <a:effectLst>
            <a:outerShdw blurRad="57150" dist="47625" dir="5400000" algn="bl" rotWithShape="0">
              <a:srgbClr val="000000">
                <a:alpha val="15000"/>
              </a:srgbClr>
            </a:outerShdw>
          </a:effectLst>
        </p:spPr>
        <p:txBody>
          <a:bodyPr spcFirstLastPara="1" wrap="square" lIns="91425" tIns="91425" rIns="91425" bIns="91425" anchor="ctr" anchorCtr="0">
            <a:noAutofit/>
          </a:bodyPr>
          <a:lstStyle/>
          <a:p>
            <a:endParaRPr dirty="0"/>
          </a:p>
        </p:txBody>
      </p:sp>
      <p:sp>
        <p:nvSpPr>
          <p:cNvPr id="31" name="Google Shape;1062;p32">
            <a:extLst>
              <a:ext uri="{FF2B5EF4-FFF2-40B4-BE49-F238E27FC236}">
                <a16:creationId xmlns:a16="http://schemas.microsoft.com/office/drawing/2014/main" id="{70FDE7DD-9F79-7345-9C9D-C6EE6AEBD7DE}"/>
              </a:ext>
            </a:extLst>
          </p:cNvPr>
          <p:cNvSpPr txBox="1"/>
          <p:nvPr/>
        </p:nvSpPr>
        <p:spPr>
          <a:xfrm>
            <a:off x="-168161" y="3031359"/>
            <a:ext cx="2275828" cy="1112551"/>
          </a:xfrm>
          <a:prstGeom prst="rect">
            <a:avLst/>
          </a:prstGeom>
          <a:noFill/>
          <a:ln>
            <a:noFill/>
          </a:ln>
        </p:spPr>
        <p:txBody>
          <a:bodyPr spcFirstLastPara="1" wrap="square" lIns="91425" tIns="91425" rIns="91425" bIns="91425" anchor="t" anchorCtr="0">
            <a:noAutofit/>
          </a:bodyPr>
          <a:lstStyle/>
          <a:p>
            <a:pPr algn="ctr"/>
            <a:endParaRPr lang="en" sz="1600"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30" name="Google Shape;1057;p32">
            <a:extLst>
              <a:ext uri="{FF2B5EF4-FFF2-40B4-BE49-F238E27FC236}">
                <a16:creationId xmlns:a16="http://schemas.microsoft.com/office/drawing/2014/main" id="{97FEC269-7A58-854D-B2DD-75CB8673343C}"/>
              </a:ext>
            </a:extLst>
          </p:cNvPr>
          <p:cNvGrpSpPr/>
          <p:nvPr/>
        </p:nvGrpSpPr>
        <p:grpSpPr>
          <a:xfrm rot="10800000">
            <a:off x="2933620" y="5125235"/>
            <a:ext cx="493109" cy="1286944"/>
            <a:chOff x="636900" y="1800750"/>
            <a:chExt cx="820500" cy="3105650"/>
          </a:xfrm>
        </p:grpSpPr>
        <p:cxnSp>
          <p:nvCxnSpPr>
            <p:cNvPr id="33" name="Google Shape;1058;p32">
              <a:extLst>
                <a:ext uri="{FF2B5EF4-FFF2-40B4-BE49-F238E27FC236}">
                  <a16:creationId xmlns:a16="http://schemas.microsoft.com/office/drawing/2014/main" id="{6D549895-4C64-D74B-A632-9BF0BE0F1609}"/>
                </a:ext>
              </a:extLst>
            </p:cNvPr>
            <p:cNvCxnSpPr>
              <a:stCxn id="39"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34" name="Google Shape;1060;p32">
              <a:extLst>
                <a:ext uri="{FF2B5EF4-FFF2-40B4-BE49-F238E27FC236}">
                  <a16:creationId xmlns:a16="http://schemas.microsoft.com/office/drawing/2014/main" id="{DAECB67F-22C6-FF4B-AF47-C3F82F7BFCEA}"/>
                </a:ext>
              </a:extLst>
            </p:cNvPr>
            <p:cNvGrpSpPr/>
            <p:nvPr/>
          </p:nvGrpSpPr>
          <p:grpSpPr>
            <a:xfrm>
              <a:off x="636900" y="1800750"/>
              <a:ext cx="820500" cy="820500"/>
              <a:chOff x="3403200" y="1694625"/>
              <a:chExt cx="820500" cy="820500"/>
            </a:xfrm>
          </p:grpSpPr>
          <p:sp>
            <p:nvSpPr>
              <p:cNvPr id="35" name="Google Shape;1061;p32">
                <a:extLst>
                  <a:ext uri="{FF2B5EF4-FFF2-40B4-BE49-F238E27FC236}">
                    <a16:creationId xmlns:a16="http://schemas.microsoft.com/office/drawing/2014/main" id="{8F174F4A-8B44-5445-AB99-EC10392902F0}"/>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39" name="Google Shape;1059;p32">
                <a:extLst>
                  <a:ext uri="{FF2B5EF4-FFF2-40B4-BE49-F238E27FC236}">
                    <a16:creationId xmlns:a16="http://schemas.microsoft.com/office/drawing/2014/main" id="{30A50000-00FC-E840-BEE3-54F79D526678}"/>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40" name="Google Shape;1062;p32">
            <a:extLst>
              <a:ext uri="{FF2B5EF4-FFF2-40B4-BE49-F238E27FC236}">
                <a16:creationId xmlns:a16="http://schemas.microsoft.com/office/drawing/2014/main" id="{F022B685-DEF3-9B4A-ADA4-34861C577C39}"/>
              </a:ext>
            </a:extLst>
          </p:cNvPr>
          <p:cNvSpPr txBox="1"/>
          <p:nvPr/>
        </p:nvSpPr>
        <p:spPr>
          <a:xfrm>
            <a:off x="4862207" y="3181451"/>
            <a:ext cx="2275828" cy="2007135"/>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31.05.23</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Disposizioni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attuative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Interventi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arresto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definitiv</a:t>
            </a:r>
            <a:r>
              <a:rPr lang="it-IT" sz="1600" b="1" dirty="0">
                <a:solidFill>
                  <a:schemeClr val="dk1"/>
                </a:solidFill>
                <a:latin typeface="Trebuchet MS" panose="020B0603020202020204" pitchFamily="34" charset="0"/>
                <a:ea typeface="Fira Sans Extra Condensed"/>
                <a:cs typeface="Fira Sans Extra Condensed"/>
                <a:sym typeface="Fira Sans Extra Condensed"/>
              </a:rPr>
              <a:t>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Arresto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temporaneo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Compensazioni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it-IT" sz="1600" b="1" dirty="0">
                <a:solidFill>
                  <a:schemeClr val="dk1"/>
                </a:solidFill>
                <a:latin typeface="Trebuchet MS" panose="020B0603020202020204" pitchFamily="34" charset="0"/>
                <a:ea typeface="Fira Sans Extra Condensed"/>
                <a:cs typeface="Fira Sans Extra Condensed"/>
                <a:sym typeface="Fira Sans Extra Condensed"/>
              </a:rPr>
              <a:t>per guerra in Ucraina</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41" name="Google Shape;1057;p32">
            <a:extLst>
              <a:ext uri="{FF2B5EF4-FFF2-40B4-BE49-F238E27FC236}">
                <a16:creationId xmlns:a16="http://schemas.microsoft.com/office/drawing/2014/main" id="{EFF5E954-6FFB-B944-96D0-03BFD8906EDB}"/>
              </a:ext>
            </a:extLst>
          </p:cNvPr>
          <p:cNvGrpSpPr/>
          <p:nvPr/>
        </p:nvGrpSpPr>
        <p:grpSpPr>
          <a:xfrm>
            <a:off x="4980690" y="607471"/>
            <a:ext cx="822015" cy="2202184"/>
            <a:chOff x="636900" y="1800750"/>
            <a:chExt cx="820500" cy="3105650"/>
          </a:xfrm>
        </p:grpSpPr>
        <p:cxnSp>
          <p:nvCxnSpPr>
            <p:cNvPr id="42" name="Google Shape;1058;p32">
              <a:extLst>
                <a:ext uri="{FF2B5EF4-FFF2-40B4-BE49-F238E27FC236}">
                  <a16:creationId xmlns:a16="http://schemas.microsoft.com/office/drawing/2014/main" id="{614EE28A-FD22-E545-BAB0-F2E35B4F917F}"/>
                </a:ext>
              </a:extLst>
            </p:cNvPr>
            <p:cNvCxnSpPr>
              <a:stCxn id="45"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43" name="Google Shape;1060;p32">
              <a:extLst>
                <a:ext uri="{FF2B5EF4-FFF2-40B4-BE49-F238E27FC236}">
                  <a16:creationId xmlns:a16="http://schemas.microsoft.com/office/drawing/2014/main" id="{EA203FB6-A1AB-BB47-82FF-D286EC5B0ABB}"/>
                </a:ext>
              </a:extLst>
            </p:cNvPr>
            <p:cNvGrpSpPr/>
            <p:nvPr/>
          </p:nvGrpSpPr>
          <p:grpSpPr>
            <a:xfrm>
              <a:off x="636900" y="1800750"/>
              <a:ext cx="820500" cy="820500"/>
              <a:chOff x="3403200" y="1694625"/>
              <a:chExt cx="820500" cy="820500"/>
            </a:xfrm>
          </p:grpSpPr>
          <p:sp>
            <p:nvSpPr>
              <p:cNvPr id="44" name="Google Shape;1061;p32">
                <a:extLst>
                  <a:ext uri="{FF2B5EF4-FFF2-40B4-BE49-F238E27FC236}">
                    <a16:creationId xmlns:a16="http://schemas.microsoft.com/office/drawing/2014/main" id="{643694E7-B5E9-F044-8A81-1C8BD8EC68F7}"/>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45" name="Google Shape;1059;p32">
                <a:extLst>
                  <a:ext uri="{FF2B5EF4-FFF2-40B4-BE49-F238E27FC236}">
                    <a16:creationId xmlns:a16="http://schemas.microsoft.com/office/drawing/2014/main" id="{D0EA199D-8F52-2549-B447-B03B8857AEA7}"/>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46" name="Google Shape;1062;p32">
            <a:extLst>
              <a:ext uri="{FF2B5EF4-FFF2-40B4-BE49-F238E27FC236}">
                <a16:creationId xmlns:a16="http://schemas.microsoft.com/office/drawing/2014/main" id="{75A8E312-0E72-C842-98A6-98FB660D0CB0}"/>
              </a:ext>
            </a:extLst>
          </p:cNvPr>
          <p:cNvSpPr txBox="1"/>
          <p:nvPr/>
        </p:nvSpPr>
        <p:spPr>
          <a:xfrm>
            <a:off x="5307665" y="1179277"/>
            <a:ext cx="1575157" cy="1875180"/>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30.09.23</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Elaborazione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crietri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selezione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tutti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gli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interventi</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48" name="Google Shape;1057;p32">
            <a:extLst>
              <a:ext uri="{FF2B5EF4-FFF2-40B4-BE49-F238E27FC236}">
                <a16:creationId xmlns:a16="http://schemas.microsoft.com/office/drawing/2014/main" id="{5F84F4BB-ED4D-B84B-81CC-4AD9009D5D3C}"/>
              </a:ext>
            </a:extLst>
          </p:cNvPr>
          <p:cNvGrpSpPr/>
          <p:nvPr/>
        </p:nvGrpSpPr>
        <p:grpSpPr>
          <a:xfrm rot="10800000">
            <a:off x="6749343" y="3071012"/>
            <a:ext cx="779653" cy="2492654"/>
            <a:chOff x="636900" y="1800750"/>
            <a:chExt cx="820500" cy="3105650"/>
          </a:xfrm>
        </p:grpSpPr>
        <p:cxnSp>
          <p:nvCxnSpPr>
            <p:cNvPr id="49" name="Google Shape;1058;p32">
              <a:extLst>
                <a:ext uri="{FF2B5EF4-FFF2-40B4-BE49-F238E27FC236}">
                  <a16:creationId xmlns:a16="http://schemas.microsoft.com/office/drawing/2014/main" id="{A9732985-B817-724F-BB9A-B33991BC2527}"/>
                </a:ext>
              </a:extLst>
            </p:cNvPr>
            <p:cNvCxnSpPr>
              <a:stCxn id="52"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50" name="Google Shape;1060;p32">
              <a:extLst>
                <a:ext uri="{FF2B5EF4-FFF2-40B4-BE49-F238E27FC236}">
                  <a16:creationId xmlns:a16="http://schemas.microsoft.com/office/drawing/2014/main" id="{A4AF0985-6B3E-1944-90F1-C519E21C9A84}"/>
                </a:ext>
              </a:extLst>
            </p:cNvPr>
            <p:cNvGrpSpPr/>
            <p:nvPr/>
          </p:nvGrpSpPr>
          <p:grpSpPr>
            <a:xfrm>
              <a:off x="636900" y="1800750"/>
              <a:ext cx="820500" cy="820500"/>
              <a:chOff x="3403200" y="1694625"/>
              <a:chExt cx="820500" cy="820500"/>
            </a:xfrm>
          </p:grpSpPr>
          <p:sp>
            <p:nvSpPr>
              <p:cNvPr id="51" name="Google Shape;1061;p32">
                <a:extLst>
                  <a:ext uri="{FF2B5EF4-FFF2-40B4-BE49-F238E27FC236}">
                    <a16:creationId xmlns:a16="http://schemas.microsoft.com/office/drawing/2014/main" id="{5135F397-55E7-5043-B6CB-9DBC9B8BD25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52" name="Google Shape;1059;p32">
                <a:extLst>
                  <a:ext uri="{FF2B5EF4-FFF2-40B4-BE49-F238E27FC236}">
                    <a16:creationId xmlns:a16="http://schemas.microsoft.com/office/drawing/2014/main" id="{8F59AB78-E3E2-4942-A419-FA2F9C02E6A1}"/>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54" name="Google Shape;1062;p32">
            <a:extLst>
              <a:ext uri="{FF2B5EF4-FFF2-40B4-BE49-F238E27FC236}">
                <a16:creationId xmlns:a16="http://schemas.microsoft.com/office/drawing/2014/main" id="{EFA3D551-4AF2-0B49-B54D-F1E554D7CDFE}"/>
              </a:ext>
            </a:extLst>
          </p:cNvPr>
          <p:cNvSpPr txBox="1"/>
          <p:nvPr/>
        </p:nvSpPr>
        <p:spPr>
          <a:xfrm>
            <a:off x="7115884" y="3157982"/>
            <a:ext cx="1686305" cy="1059158"/>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03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Novembre</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Selezione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delle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strategie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CLLD</a:t>
            </a:r>
          </a:p>
        </p:txBody>
      </p:sp>
      <p:grpSp>
        <p:nvGrpSpPr>
          <p:cNvPr id="55" name="Google Shape;1057;p32">
            <a:extLst>
              <a:ext uri="{FF2B5EF4-FFF2-40B4-BE49-F238E27FC236}">
                <a16:creationId xmlns:a16="http://schemas.microsoft.com/office/drawing/2014/main" id="{FE49AB97-A308-EE4A-810C-B6C38CD424A4}"/>
              </a:ext>
            </a:extLst>
          </p:cNvPr>
          <p:cNvGrpSpPr/>
          <p:nvPr/>
        </p:nvGrpSpPr>
        <p:grpSpPr>
          <a:xfrm rot="10800000">
            <a:off x="9020511" y="2082692"/>
            <a:ext cx="779654" cy="1868727"/>
            <a:chOff x="636900" y="1800750"/>
            <a:chExt cx="820500" cy="3105650"/>
          </a:xfrm>
        </p:grpSpPr>
        <p:cxnSp>
          <p:nvCxnSpPr>
            <p:cNvPr id="56" name="Google Shape;1058;p32">
              <a:extLst>
                <a:ext uri="{FF2B5EF4-FFF2-40B4-BE49-F238E27FC236}">
                  <a16:creationId xmlns:a16="http://schemas.microsoft.com/office/drawing/2014/main" id="{B469613F-92F7-364B-B913-06249D76A64D}"/>
                </a:ext>
              </a:extLst>
            </p:cNvPr>
            <p:cNvCxnSpPr>
              <a:stCxn id="59"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57" name="Google Shape;1060;p32">
              <a:extLst>
                <a:ext uri="{FF2B5EF4-FFF2-40B4-BE49-F238E27FC236}">
                  <a16:creationId xmlns:a16="http://schemas.microsoft.com/office/drawing/2014/main" id="{8397DDF7-3AD6-6243-85DC-14D353AE7689}"/>
                </a:ext>
              </a:extLst>
            </p:cNvPr>
            <p:cNvGrpSpPr/>
            <p:nvPr/>
          </p:nvGrpSpPr>
          <p:grpSpPr>
            <a:xfrm>
              <a:off x="636900" y="1800750"/>
              <a:ext cx="820500" cy="820500"/>
              <a:chOff x="3403200" y="1694625"/>
              <a:chExt cx="820500" cy="820500"/>
            </a:xfrm>
          </p:grpSpPr>
          <p:sp>
            <p:nvSpPr>
              <p:cNvPr id="58" name="Google Shape;1061;p32">
                <a:extLst>
                  <a:ext uri="{FF2B5EF4-FFF2-40B4-BE49-F238E27FC236}">
                    <a16:creationId xmlns:a16="http://schemas.microsoft.com/office/drawing/2014/main" id="{15EEBCF8-0794-844F-82EA-023279FEBDBD}"/>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59" name="Google Shape;1059;p32">
                <a:extLst>
                  <a:ext uri="{FF2B5EF4-FFF2-40B4-BE49-F238E27FC236}">
                    <a16:creationId xmlns:a16="http://schemas.microsoft.com/office/drawing/2014/main" id="{612393B3-6833-F941-B76A-EE387A18CF37}"/>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sp>
        <p:nvSpPr>
          <p:cNvPr id="60" name="Google Shape;1062;p32">
            <a:extLst>
              <a:ext uri="{FF2B5EF4-FFF2-40B4-BE49-F238E27FC236}">
                <a16:creationId xmlns:a16="http://schemas.microsoft.com/office/drawing/2014/main" id="{1C3AF68D-542F-A045-B1F2-2E1A1494ED3F}"/>
              </a:ext>
            </a:extLst>
          </p:cNvPr>
          <p:cNvSpPr txBox="1"/>
          <p:nvPr/>
        </p:nvSpPr>
        <p:spPr>
          <a:xfrm>
            <a:off x="9519600" y="2237737"/>
            <a:ext cx="2275828" cy="739845"/>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30.11.2023</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Manuali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e line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guida</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61" name="Google Shape;1057;p32">
            <a:extLst>
              <a:ext uri="{FF2B5EF4-FFF2-40B4-BE49-F238E27FC236}">
                <a16:creationId xmlns:a16="http://schemas.microsoft.com/office/drawing/2014/main" id="{745A3EF3-885B-F34B-AE0C-B2DB76DECD78}"/>
              </a:ext>
            </a:extLst>
          </p:cNvPr>
          <p:cNvGrpSpPr/>
          <p:nvPr/>
        </p:nvGrpSpPr>
        <p:grpSpPr>
          <a:xfrm>
            <a:off x="9215467" y="500423"/>
            <a:ext cx="837259" cy="1432391"/>
            <a:chOff x="636900" y="1800750"/>
            <a:chExt cx="820500" cy="3105650"/>
          </a:xfrm>
        </p:grpSpPr>
        <p:cxnSp>
          <p:nvCxnSpPr>
            <p:cNvPr id="62" name="Google Shape;1058;p32">
              <a:extLst>
                <a:ext uri="{FF2B5EF4-FFF2-40B4-BE49-F238E27FC236}">
                  <a16:creationId xmlns:a16="http://schemas.microsoft.com/office/drawing/2014/main" id="{61919BBA-04C1-6240-9454-58BB11984F91}"/>
                </a:ext>
              </a:extLst>
            </p:cNvPr>
            <p:cNvCxnSpPr>
              <a:stCxn id="65"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63" name="Google Shape;1060;p32">
              <a:extLst>
                <a:ext uri="{FF2B5EF4-FFF2-40B4-BE49-F238E27FC236}">
                  <a16:creationId xmlns:a16="http://schemas.microsoft.com/office/drawing/2014/main" id="{A6D56188-464C-F940-B256-36E4D000B161}"/>
                </a:ext>
              </a:extLst>
            </p:cNvPr>
            <p:cNvGrpSpPr/>
            <p:nvPr/>
          </p:nvGrpSpPr>
          <p:grpSpPr>
            <a:xfrm>
              <a:off x="636900" y="1800750"/>
              <a:ext cx="820500" cy="820500"/>
              <a:chOff x="3403200" y="1694625"/>
              <a:chExt cx="820500" cy="820500"/>
            </a:xfrm>
          </p:grpSpPr>
          <p:sp>
            <p:nvSpPr>
              <p:cNvPr id="64" name="Google Shape;1061;p32">
                <a:extLst>
                  <a:ext uri="{FF2B5EF4-FFF2-40B4-BE49-F238E27FC236}">
                    <a16:creationId xmlns:a16="http://schemas.microsoft.com/office/drawing/2014/main" id="{8365D09F-7FEB-284D-ACAF-ED2B5BE97531}"/>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65" name="Google Shape;1059;p32">
                <a:extLst>
                  <a:ext uri="{FF2B5EF4-FFF2-40B4-BE49-F238E27FC236}">
                    <a16:creationId xmlns:a16="http://schemas.microsoft.com/office/drawing/2014/main" id="{8EDB4458-4380-8B42-9D3A-F43F968714DB}"/>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66" name="Elemento grafico 65" descr="Testa con ingranaggi">
            <a:extLst>
              <a:ext uri="{FF2B5EF4-FFF2-40B4-BE49-F238E27FC236}">
                <a16:creationId xmlns:a16="http://schemas.microsoft.com/office/drawing/2014/main" id="{50ABA53B-B18F-FD4D-A824-59F061F3A7B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414423" y="466068"/>
            <a:ext cx="466731" cy="466731"/>
          </a:xfrm>
          <a:prstGeom prst="rect">
            <a:avLst/>
          </a:prstGeom>
        </p:spPr>
      </p:pic>
      <p:grpSp>
        <p:nvGrpSpPr>
          <p:cNvPr id="68" name="Google Shape;1057;p32">
            <a:extLst>
              <a:ext uri="{FF2B5EF4-FFF2-40B4-BE49-F238E27FC236}">
                <a16:creationId xmlns:a16="http://schemas.microsoft.com/office/drawing/2014/main" id="{091BC8B4-5958-BC4A-9858-07C965205CFF}"/>
              </a:ext>
            </a:extLst>
          </p:cNvPr>
          <p:cNvGrpSpPr/>
          <p:nvPr/>
        </p:nvGrpSpPr>
        <p:grpSpPr>
          <a:xfrm>
            <a:off x="6549159" y="914322"/>
            <a:ext cx="837259" cy="1988862"/>
            <a:chOff x="636900" y="1800750"/>
            <a:chExt cx="820500" cy="3105650"/>
          </a:xfrm>
        </p:grpSpPr>
        <p:cxnSp>
          <p:nvCxnSpPr>
            <p:cNvPr id="69" name="Google Shape;1058;p32">
              <a:extLst>
                <a:ext uri="{FF2B5EF4-FFF2-40B4-BE49-F238E27FC236}">
                  <a16:creationId xmlns:a16="http://schemas.microsoft.com/office/drawing/2014/main" id="{96E9647C-2D38-F642-B1BC-1B0FB79E636A}"/>
                </a:ext>
              </a:extLst>
            </p:cNvPr>
            <p:cNvCxnSpPr>
              <a:stCxn id="72"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70" name="Google Shape;1060;p32">
              <a:extLst>
                <a:ext uri="{FF2B5EF4-FFF2-40B4-BE49-F238E27FC236}">
                  <a16:creationId xmlns:a16="http://schemas.microsoft.com/office/drawing/2014/main" id="{E04ABE08-6ACB-F342-BA38-175D7025384C}"/>
                </a:ext>
              </a:extLst>
            </p:cNvPr>
            <p:cNvGrpSpPr/>
            <p:nvPr/>
          </p:nvGrpSpPr>
          <p:grpSpPr>
            <a:xfrm>
              <a:off x="636900" y="1800750"/>
              <a:ext cx="820500" cy="820500"/>
              <a:chOff x="3403200" y="1694625"/>
              <a:chExt cx="820500" cy="820500"/>
            </a:xfrm>
          </p:grpSpPr>
          <p:sp>
            <p:nvSpPr>
              <p:cNvPr id="71" name="Google Shape;1061;p32">
                <a:extLst>
                  <a:ext uri="{FF2B5EF4-FFF2-40B4-BE49-F238E27FC236}">
                    <a16:creationId xmlns:a16="http://schemas.microsoft.com/office/drawing/2014/main" id="{DF5B406C-738C-104D-A60E-DE40DC2D1615}"/>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72" name="Google Shape;1059;p32">
                <a:extLst>
                  <a:ext uri="{FF2B5EF4-FFF2-40B4-BE49-F238E27FC236}">
                    <a16:creationId xmlns:a16="http://schemas.microsoft.com/office/drawing/2014/main" id="{29ECCDE7-3579-5148-A2D2-EE4FE93A8163}"/>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76" name="Elemento grafico 75" descr="Testa con ingranaggi">
            <a:extLst>
              <a:ext uri="{FF2B5EF4-FFF2-40B4-BE49-F238E27FC236}">
                <a16:creationId xmlns:a16="http://schemas.microsoft.com/office/drawing/2014/main" id="{CFDF7F6C-67E1-1C4B-8405-6B22EFC4C91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215467" y="3459556"/>
            <a:ext cx="466731" cy="466731"/>
          </a:xfrm>
          <a:prstGeom prst="rect">
            <a:avLst/>
          </a:prstGeom>
        </p:spPr>
      </p:pic>
      <p:sp>
        <p:nvSpPr>
          <p:cNvPr id="85" name="Google Shape;1062;p32">
            <a:extLst>
              <a:ext uri="{FF2B5EF4-FFF2-40B4-BE49-F238E27FC236}">
                <a16:creationId xmlns:a16="http://schemas.microsoft.com/office/drawing/2014/main" id="{AAB91BBE-2191-B54E-B006-335A088C0735}"/>
              </a:ext>
            </a:extLst>
          </p:cNvPr>
          <p:cNvSpPr txBox="1"/>
          <p:nvPr/>
        </p:nvSpPr>
        <p:spPr>
          <a:xfrm>
            <a:off x="3271677" y="3394054"/>
            <a:ext cx="1575157" cy="1450030"/>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30.04.23</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Disposizioni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attuative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e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Linee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guida</a:t>
            </a:r>
            <a:r>
              <a:rPr lang="en" sz="1600" b="1" dirty="0">
                <a:solidFill>
                  <a:schemeClr val="dk1"/>
                </a:solidFill>
                <a:latin typeface="Trebuchet MS" panose="020B0603020202020204" pitchFamily="34" charset="0"/>
                <a:ea typeface="Fira Sans Extra Condensed"/>
                <a:cs typeface="Fira Sans Extra Condensed"/>
                <a:sym typeface="Fira Sans Extra Condensed"/>
              </a:rPr>
              <a:t> per CLLD</a:t>
            </a:r>
          </a:p>
        </p:txBody>
      </p:sp>
      <p:pic>
        <p:nvPicPr>
          <p:cNvPr id="86" name="Elemento grafico 85" descr="Testa con ingranaggi">
            <a:extLst>
              <a:ext uri="{FF2B5EF4-FFF2-40B4-BE49-F238E27FC236}">
                <a16:creationId xmlns:a16="http://schemas.microsoft.com/office/drawing/2014/main" id="{D39154F1-A25B-F648-8A3C-B50A0C27E42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19324" y="6083143"/>
            <a:ext cx="415305" cy="324950"/>
          </a:xfrm>
          <a:prstGeom prst="rect">
            <a:avLst/>
          </a:prstGeom>
        </p:spPr>
      </p:pic>
      <p:pic>
        <p:nvPicPr>
          <p:cNvPr id="90" name="Elemento grafico 89" descr="Testa con ingranaggi">
            <a:extLst>
              <a:ext uri="{FF2B5EF4-FFF2-40B4-BE49-F238E27FC236}">
                <a16:creationId xmlns:a16="http://schemas.microsoft.com/office/drawing/2014/main" id="{388CCE74-B4E3-854B-893B-0C0A02B19D6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180108" y="676328"/>
            <a:ext cx="466731" cy="466731"/>
          </a:xfrm>
          <a:prstGeom prst="rect">
            <a:avLst/>
          </a:prstGeom>
        </p:spPr>
      </p:pic>
      <p:pic>
        <p:nvPicPr>
          <p:cNvPr id="91" name="Elemento grafico 90" descr="Testa con ingranaggi">
            <a:extLst>
              <a:ext uri="{FF2B5EF4-FFF2-40B4-BE49-F238E27FC236}">
                <a16:creationId xmlns:a16="http://schemas.microsoft.com/office/drawing/2014/main" id="{FC5683D1-E65E-834F-B4DB-C4FBF189E7C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18639" y="4959667"/>
            <a:ext cx="466731" cy="466731"/>
          </a:xfrm>
          <a:prstGeom prst="rect">
            <a:avLst/>
          </a:prstGeom>
        </p:spPr>
      </p:pic>
      <p:sp>
        <p:nvSpPr>
          <p:cNvPr id="92" name="Google Shape;1062;p32">
            <a:extLst>
              <a:ext uri="{FF2B5EF4-FFF2-40B4-BE49-F238E27FC236}">
                <a16:creationId xmlns:a16="http://schemas.microsoft.com/office/drawing/2014/main" id="{7BCC7DE4-981C-6D48-A797-57128D5A2DD5}"/>
              </a:ext>
            </a:extLst>
          </p:cNvPr>
          <p:cNvSpPr txBox="1"/>
          <p:nvPr/>
        </p:nvSpPr>
        <p:spPr>
          <a:xfrm>
            <a:off x="10184547" y="379315"/>
            <a:ext cx="1686305" cy="1432391"/>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31.12.2023  </a:t>
            </a:r>
          </a:p>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Nuovo </a:t>
            </a:r>
            <a:r>
              <a:rPr lang="it-IT" sz="1600" b="1" dirty="0" err="1">
                <a:solidFill>
                  <a:schemeClr val="dk1"/>
                </a:solidFill>
                <a:latin typeface="Trebuchet MS" panose="020B0603020202020204" pitchFamily="34" charset="0"/>
                <a:ea typeface="Fira Sans Extra Condensed"/>
                <a:cs typeface="Fira Sans Extra Condensed"/>
                <a:sym typeface="Fira Sans Extra Condensed"/>
              </a:rPr>
              <a:t>S</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istema</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gestione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operazioni</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pic>
        <p:nvPicPr>
          <p:cNvPr id="93" name="Elemento grafico 92" descr="Testa con ingranaggi">
            <a:extLst>
              <a:ext uri="{FF2B5EF4-FFF2-40B4-BE49-F238E27FC236}">
                <a16:creationId xmlns:a16="http://schemas.microsoft.com/office/drawing/2014/main" id="{B14B3876-6266-8F4E-9FD0-8252274B81C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40009" y="948029"/>
            <a:ext cx="466731" cy="466731"/>
          </a:xfrm>
          <a:prstGeom prst="rect">
            <a:avLst/>
          </a:prstGeom>
        </p:spPr>
      </p:pic>
      <p:grpSp>
        <p:nvGrpSpPr>
          <p:cNvPr id="94" name="Google Shape;1057;p32">
            <a:extLst>
              <a:ext uri="{FF2B5EF4-FFF2-40B4-BE49-F238E27FC236}">
                <a16:creationId xmlns:a16="http://schemas.microsoft.com/office/drawing/2014/main" id="{F9CB78C4-E11B-1F4B-A544-2BD1AE8FDBB5}"/>
              </a:ext>
            </a:extLst>
          </p:cNvPr>
          <p:cNvGrpSpPr/>
          <p:nvPr/>
        </p:nvGrpSpPr>
        <p:grpSpPr>
          <a:xfrm>
            <a:off x="162073" y="3863003"/>
            <a:ext cx="822015" cy="2202184"/>
            <a:chOff x="636900" y="1800750"/>
            <a:chExt cx="820500" cy="3105650"/>
          </a:xfrm>
        </p:grpSpPr>
        <p:cxnSp>
          <p:nvCxnSpPr>
            <p:cNvPr id="95" name="Google Shape;1058;p32">
              <a:extLst>
                <a:ext uri="{FF2B5EF4-FFF2-40B4-BE49-F238E27FC236}">
                  <a16:creationId xmlns:a16="http://schemas.microsoft.com/office/drawing/2014/main" id="{201C3B56-45B2-E343-8CFE-DA9C2E4951DD}"/>
                </a:ext>
              </a:extLst>
            </p:cNvPr>
            <p:cNvCxnSpPr>
              <a:stCxn id="98"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96" name="Google Shape;1060;p32">
              <a:extLst>
                <a:ext uri="{FF2B5EF4-FFF2-40B4-BE49-F238E27FC236}">
                  <a16:creationId xmlns:a16="http://schemas.microsoft.com/office/drawing/2014/main" id="{3B309376-9AE7-194F-B2CD-7993254D0AB3}"/>
                </a:ext>
              </a:extLst>
            </p:cNvPr>
            <p:cNvGrpSpPr/>
            <p:nvPr/>
          </p:nvGrpSpPr>
          <p:grpSpPr>
            <a:xfrm>
              <a:off x="636900" y="1800750"/>
              <a:ext cx="820500" cy="820500"/>
              <a:chOff x="3403200" y="1694625"/>
              <a:chExt cx="820500" cy="820500"/>
            </a:xfrm>
          </p:grpSpPr>
          <p:sp>
            <p:nvSpPr>
              <p:cNvPr id="97" name="Google Shape;1061;p32">
                <a:extLst>
                  <a:ext uri="{FF2B5EF4-FFF2-40B4-BE49-F238E27FC236}">
                    <a16:creationId xmlns:a16="http://schemas.microsoft.com/office/drawing/2014/main" id="{9E658690-CE4D-0E40-A582-DCB64B39EB1E}"/>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98" name="Google Shape;1059;p32">
                <a:extLst>
                  <a:ext uri="{FF2B5EF4-FFF2-40B4-BE49-F238E27FC236}">
                    <a16:creationId xmlns:a16="http://schemas.microsoft.com/office/drawing/2014/main" id="{3CAD2EDB-D094-5347-9AA6-8AE11C2042DE}"/>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100" name="Elemento grafico 99" descr="Gruppo di persone">
            <a:extLst>
              <a:ext uri="{FF2B5EF4-FFF2-40B4-BE49-F238E27FC236}">
                <a16:creationId xmlns:a16="http://schemas.microsoft.com/office/drawing/2014/main" id="{81868227-2477-2C42-A21B-8A44362C7A9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0553" y="3915314"/>
            <a:ext cx="457192" cy="457192"/>
          </a:xfrm>
          <a:prstGeom prst="rect">
            <a:avLst/>
          </a:prstGeom>
        </p:spPr>
      </p:pic>
      <p:sp>
        <p:nvSpPr>
          <p:cNvPr id="101" name="Google Shape;1062;p32">
            <a:extLst>
              <a:ext uri="{FF2B5EF4-FFF2-40B4-BE49-F238E27FC236}">
                <a16:creationId xmlns:a16="http://schemas.microsoft.com/office/drawing/2014/main" id="{B6A94C79-B330-EA4C-81EA-C366F9693225}"/>
              </a:ext>
            </a:extLst>
          </p:cNvPr>
          <p:cNvSpPr txBox="1"/>
          <p:nvPr/>
        </p:nvSpPr>
        <p:spPr>
          <a:xfrm>
            <a:off x="187274" y="2867624"/>
            <a:ext cx="2493329" cy="1394906"/>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20.04.23 </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Regomento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funzionamento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Tavolo</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Istituzionale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p>
        </p:txBody>
      </p:sp>
      <p:sp>
        <p:nvSpPr>
          <p:cNvPr id="81" name="CasellaDiTesto 80">
            <a:extLst>
              <a:ext uri="{FF2B5EF4-FFF2-40B4-BE49-F238E27FC236}">
                <a16:creationId xmlns:a16="http://schemas.microsoft.com/office/drawing/2014/main" id="{6AB61FCC-0741-DA41-8D55-9882B06A0774}"/>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83" name="Google Shape;1062;p32">
            <a:extLst>
              <a:ext uri="{FF2B5EF4-FFF2-40B4-BE49-F238E27FC236}">
                <a16:creationId xmlns:a16="http://schemas.microsoft.com/office/drawing/2014/main" id="{63B47184-A7FC-CC46-B91D-12505D27A914}"/>
              </a:ext>
            </a:extLst>
          </p:cNvPr>
          <p:cNvSpPr txBox="1"/>
          <p:nvPr/>
        </p:nvSpPr>
        <p:spPr>
          <a:xfrm>
            <a:off x="3323801" y="4990507"/>
            <a:ext cx="1575157" cy="1450030"/>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30.04.23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stipula</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convenzione</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tra</a:t>
            </a:r>
            <a:r>
              <a:rPr lang="en" sz="1600" b="1" dirty="0">
                <a:solidFill>
                  <a:schemeClr val="dk1"/>
                </a:solidFill>
                <a:latin typeface="Trebuchet MS" panose="020B0603020202020204" pitchFamily="34" charset="0"/>
                <a:ea typeface="Fira Sans Extra Condensed"/>
                <a:cs typeface="Fira Sans Extra Condensed"/>
                <a:sym typeface="Fira Sans Extra Condensed"/>
              </a:rPr>
              <a:t>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AdG</a:t>
            </a:r>
            <a:r>
              <a:rPr lang="en" sz="1600" b="1" dirty="0">
                <a:solidFill>
                  <a:schemeClr val="dk1"/>
                </a:solidFill>
                <a:latin typeface="Trebuchet MS" panose="020B0603020202020204" pitchFamily="34" charset="0"/>
                <a:ea typeface="Fira Sans Extra Condensed"/>
                <a:cs typeface="Fira Sans Extra Condensed"/>
                <a:sym typeface="Fira Sans Extra Condensed"/>
              </a:rPr>
              <a:t> ed O.I.</a:t>
            </a:r>
          </a:p>
        </p:txBody>
      </p:sp>
      <p:sp>
        <p:nvSpPr>
          <p:cNvPr id="84" name="Google Shape;1062;p32">
            <a:extLst>
              <a:ext uri="{FF2B5EF4-FFF2-40B4-BE49-F238E27FC236}">
                <a16:creationId xmlns:a16="http://schemas.microsoft.com/office/drawing/2014/main" id="{A0F14075-E0BD-B14C-BA2D-5FB98DB86124}"/>
              </a:ext>
            </a:extLst>
          </p:cNvPr>
          <p:cNvSpPr txBox="1"/>
          <p:nvPr/>
        </p:nvSpPr>
        <p:spPr>
          <a:xfrm>
            <a:off x="7296577" y="833922"/>
            <a:ext cx="2275828" cy="739845"/>
          </a:xfrm>
          <a:prstGeom prst="rect">
            <a:avLst/>
          </a:prstGeom>
          <a:noFill/>
          <a:ln>
            <a:noFill/>
          </a:ln>
        </p:spPr>
        <p:txBody>
          <a:bodyPr spcFirstLastPara="1" wrap="square" lIns="91425" tIns="91425" rIns="91425" bIns="91425" anchor="t" anchorCtr="0">
            <a:noAutofit/>
          </a:bodyPr>
          <a:lstStyle/>
          <a:p>
            <a:pPr algn="ctr"/>
            <a:r>
              <a:rPr lang="en" sz="1600" b="1" dirty="0">
                <a:solidFill>
                  <a:schemeClr val="dk1"/>
                </a:solidFill>
                <a:latin typeface="Trebuchet MS" panose="020B0603020202020204" pitchFamily="34" charset="0"/>
                <a:ea typeface="Fira Sans Extra Condensed"/>
                <a:cs typeface="Fira Sans Extra Condensed"/>
                <a:sym typeface="Fira Sans Extra Condensed"/>
              </a:rPr>
              <a:t>Data 30.09.2023</a:t>
            </a:r>
          </a:p>
          <a:p>
            <a:pPr algn="ctr"/>
            <a:r>
              <a:rPr lang="en" sz="1600" b="1" dirty="0" err="1">
                <a:solidFill>
                  <a:schemeClr val="dk1"/>
                </a:solidFill>
                <a:latin typeface="Trebuchet MS" panose="020B0603020202020204" pitchFamily="34" charset="0"/>
                <a:ea typeface="Fira Sans Extra Condensed"/>
                <a:cs typeface="Fira Sans Extra Condensed"/>
                <a:sym typeface="Fira Sans Extra Condensed"/>
              </a:rPr>
              <a:t>Criteri</a:t>
            </a:r>
            <a:r>
              <a:rPr lang="en" sz="1600" b="1" dirty="0">
                <a:solidFill>
                  <a:schemeClr val="dk1"/>
                </a:solidFill>
                <a:latin typeface="Trebuchet MS" panose="020B0603020202020204" pitchFamily="34" charset="0"/>
                <a:ea typeface="Fira Sans Extra Condensed"/>
                <a:cs typeface="Fira Sans Extra Condensed"/>
                <a:sym typeface="Fira Sans Extra Condensed"/>
              </a:rPr>
              <a:t> di </a:t>
            </a:r>
            <a:r>
              <a:rPr lang="en" sz="1600" b="1" dirty="0" err="1">
                <a:solidFill>
                  <a:schemeClr val="dk1"/>
                </a:solidFill>
                <a:latin typeface="Trebuchet MS" panose="020B0603020202020204" pitchFamily="34" charset="0"/>
                <a:ea typeface="Fira Sans Extra Condensed"/>
                <a:cs typeface="Fira Sans Extra Condensed"/>
                <a:sym typeface="Fira Sans Extra Condensed"/>
              </a:rPr>
              <a:t>selezione</a:t>
            </a:r>
            <a:endParaRPr lang="en" sz="1600" b="1" dirty="0">
              <a:solidFill>
                <a:schemeClr val="dk1"/>
              </a:solidFill>
              <a:latin typeface="Trebuchet MS" panose="020B0603020202020204" pitchFamily="34" charset="0"/>
              <a:ea typeface="Fira Sans Extra Condensed"/>
              <a:cs typeface="Fira Sans Extra Condensed"/>
              <a:sym typeface="Fira Sans Extra Condensed"/>
            </a:endParaRPr>
          </a:p>
        </p:txBody>
      </p:sp>
      <p:grpSp>
        <p:nvGrpSpPr>
          <p:cNvPr id="99" name="Google Shape;1057;p32">
            <a:extLst>
              <a:ext uri="{FF2B5EF4-FFF2-40B4-BE49-F238E27FC236}">
                <a16:creationId xmlns:a16="http://schemas.microsoft.com/office/drawing/2014/main" id="{6A64BE87-92C5-0E43-B376-07803583F095}"/>
              </a:ext>
            </a:extLst>
          </p:cNvPr>
          <p:cNvGrpSpPr/>
          <p:nvPr/>
        </p:nvGrpSpPr>
        <p:grpSpPr>
          <a:xfrm rot="10800000">
            <a:off x="4743150" y="3191645"/>
            <a:ext cx="493109" cy="1286944"/>
            <a:chOff x="636900" y="1800750"/>
            <a:chExt cx="820500" cy="3105650"/>
          </a:xfrm>
        </p:grpSpPr>
        <p:cxnSp>
          <p:nvCxnSpPr>
            <p:cNvPr id="102" name="Google Shape;1058;p32">
              <a:extLst>
                <a:ext uri="{FF2B5EF4-FFF2-40B4-BE49-F238E27FC236}">
                  <a16:creationId xmlns:a16="http://schemas.microsoft.com/office/drawing/2014/main" id="{9B2843E2-DF9F-EC4B-A528-3C47F286FC99}"/>
                </a:ext>
              </a:extLst>
            </p:cNvPr>
            <p:cNvCxnSpPr>
              <a:stCxn id="105" idx="4"/>
            </p:cNvCxnSpPr>
            <p:nvPr/>
          </p:nvCxnSpPr>
          <p:spPr>
            <a:xfrm>
              <a:off x="1040577" y="2525900"/>
              <a:ext cx="0" cy="2380500"/>
            </a:xfrm>
            <a:prstGeom prst="straightConnector1">
              <a:avLst/>
            </a:prstGeom>
            <a:noFill/>
            <a:ln w="28575" cap="flat" cmpd="sng">
              <a:solidFill>
                <a:schemeClr val="accent1"/>
              </a:solidFill>
              <a:prstDash val="solid"/>
              <a:round/>
              <a:headEnd type="none" w="med" len="med"/>
              <a:tailEnd type="oval" w="med" len="med"/>
            </a:ln>
            <a:effectLst>
              <a:outerShdw blurRad="57150" algn="bl" rotWithShape="0">
                <a:srgbClr val="000000">
                  <a:alpha val="34000"/>
                </a:srgbClr>
              </a:outerShdw>
            </a:effectLst>
          </p:spPr>
        </p:cxnSp>
        <p:grpSp>
          <p:nvGrpSpPr>
            <p:cNvPr id="103" name="Google Shape;1060;p32">
              <a:extLst>
                <a:ext uri="{FF2B5EF4-FFF2-40B4-BE49-F238E27FC236}">
                  <a16:creationId xmlns:a16="http://schemas.microsoft.com/office/drawing/2014/main" id="{53D0BD78-7D69-B347-A8A2-CB1C39EFAB8D}"/>
                </a:ext>
              </a:extLst>
            </p:cNvPr>
            <p:cNvGrpSpPr/>
            <p:nvPr/>
          </p:nvGrpSpPr>
          <p:grpSpPr>
            <a:xfrm>
              <a:off x="636900" y="1800750"/>
              <a:ext cx="820500" cy="820500"/>
              <a:chOff x="3403200" y="1694625"/>
              <a:chExt cx="820500" cy="820500"/>
            </a:xfrm>
          </p:grpSpPr>
          <p:sp>
            <p:nvSpPr>
              <p:cNvPr id="104" name="Google Shape;1061;p32">
                <a:extLst>
                  <a:ext uri="{FF2B5EF4-FFF2-40B4-BE49-F238E27FC236}">
                    <a16:creationId xmlns:a16="http://schemas.microsoft.com/office/drawing/2014/main" id="{3B7D170C-608C-F24D-B7EC-05E49E483983}"/>
                  </a:ext>
                </a:extLst>
              </p:cNvPr>
              <p:cNvSpPr/>
              <p:nvPr/>
            </p:nvSpPr>
            <p:spPr>
              <a:xfrm>
                <a:off x="3403200" y="1694625"/>
                <a:ext cx="820500" cy="820500"/>
              </a:xfrm>
              <a:prstGeom prst="ellipse">
                <a:avLst/>
              </a:prstGeom>
              <a:gradFill>
                <a:gsLst>
                  <a:gs pos="0">
                    <a:schemeClr val="accent1"/>
                  </a:gs>
                  <a:gs pos="100000">
                    <a:schemeClr val="accent2"/>
                  </a:gs>
                </a:gsLst>
                <a:lin ang="0" scaled="0"/>
              </a:gra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sp>
            <p:nvSpPr>
              <p:cNvPr id="105" name="Google Shape;1059;p32">
                <a:extLst>
                  <a:ext uri="{FF2B5EF4-FFF2-40B4-BE49-F238E27FC236}">
                    <a16:creationId xmlns:a16="http://schemas.microsoft.com/office/drawing/2014/main" id="{F6F95B7D-2A9F-FC4C-A958-15E84DD4F3E6}"/>
                  </a:ext>
                </a:extLst>
              </p:cNvPr>
              <p:cNvSpPr/>
              <p:nvPr/>
            </p:nvSpPr>
            <p:spPr>
              <a:xfrm>
                <a:off x="3492028" y="1790075"/>
                <a:ext cx="629700" cy="629700"/>
              </a:xfrm>
              <a:prstGeom prst="ellipse">
                <a:avLst/>
              </a:prstGeom>
              <a:solidFill>
                <a:schemeClr val="lt1"/>
              </a:solidFill>
              <a:ln>
                <a:noFill/>
              </a:ln>
              <a:effectLst>
                <a:outerShdw blurRad="85725" dist="9525" algn="bl" rotWithShape="0">
                  <a:srgbClr val="000000">
                    <a:alpha val="34000"/>
                  </a:srgbClr>
                </a:outerShdw>
              </a:effectLst>
            </p:spPr>
            <p:txBody>
              <a:bodyPr spcFirstLastPara="1" wrap="square" lIns="91425" tIns="91425" rIns="91425" bIns="91425" anchor="ctr" anchorCtr="0">
                <a:noAutofit/>
              </a:bodyPr>
              <a:lstStyle/>
              <a:p>
                <a:endParaRPr/>
              </a:p>
            </p:txBody>
          </p:sp>
        </p:grpSp>
      </p:grpSp>
      <p:pic>
        <p:nvPicPr>
          <p:cNvPr id="106" name="Elemento grafico 105" descr="Testa con ingranaggi">
            <a:extLst>
              <a:ext uri="{FF2B5EF4-FFF2-40B4-BE49-F238E27FC236}">
                <a16:creationId xmlns:a16="http://schemas.microsoft.com/office/drawing/2014/main" id="{66BAD362-4586-0C42-A8B5-85724274001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82051" y="4138584"/>
            <a:ext cx="415305" cy="324950"/>
          </a:xfrm>
          <a:prstGeom prst="rect">
            <a:avLst/>
          </a:prstGeom>
        </p:spPr>
      </p:pic>
    </p:spTree>
    <p:extLst>
      <p:ext uri="{BB962C8B-B14F-4D97-AF65-F5344CB8AC3E}">
        <p14:creationId xmlns:p14="http://schemas.microsoft.com/office/powerpoint/2010/main" val="180444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Strumenti finanziari</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6" name="CasellaDiTesto 25">
            <a:extLst>
              <a:ext uri="{FF2B5EF4-FFF2-40B4-BE49-F238E27FC236}">
                <a16:creationId xmlns:a16="http://schemas.microsoft.com/office/drawing/2014/main" id="{E1C9A370-5609-054D-8A6B-3501F0D230B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7" name="CasellaDiTesto 26">
            <a:extLst>
              <a:ext uri="{FF2B5EF4-FFF2-40B4-BE49-F238E27FC236}">
                <a16:creationId xmlns:a16="http://schemas.microsoft.com/office/drawing/2014/main" id="{4FC0A12A-C6B1-4A47-9945-1BE4B8F7FF34}"/>
              </a:ext>
            </a:extLst>
          </p:cNvPr>
          <p:cNvSpPr txBox="1"/>
          <p:nvPr/>
        </p:nvSpPr>
        <p:spPr>
          <a:xfrm>
            <a:off x="9409814" y="1510927"/>
            <a:ext cx="2426288" cy="1938992"/>
          </a:xfrm>
          <a:prstGeom prst="rect">
            <a:avLst/>
          </a:prstGeom>
          <a:solidFill>
            <a:srgbClr val="819BB3"/>
          </a:solidFill>
        </p:spPr>
        <p:txBody>
          <a:bodyPr wrap="square" rtlCol="0">
            <a:spAutoFit/>
          </a:bodyPr>
          <a:lstStyle/>
          <a:p>
            <a:pPr algn="ctr"/>
            <a:endParaRPr lang="it-IT" sz="2000" b="1" dirty="0">
              <a:solidFill>
                <a:schemeClr val="bg1"/>
              </a:solidFill>
            </a:endParaRPr>
          </a:p>
          <a:p>
            <a:pPr algn="ctr"/>
            <a:r>
              <a:rPr lang="it-IT" sz="2000" b="1" dirty="0">
                <a:solidFill>
                  <a:schemeClr val="bg1"/>
                </a:solidFill>
              </a:rPr>
              <a:t>PN-FEAMPA 21-27 </a:t>
            </a:r>
            <a:r>
              <a:rPr lang="it-IT" sz="2000" b="1" dirty="0" err="1">
                <a:solidFill>
                  <a:schemeClr val="bg1"/>
                </a:solidFill>
              </a:rPr>
              <a:t>cap</a:t>
            </a:r>
            <a:r>
              <a:rPr lang="it-IT" sz="2000" b="1" dirty="0">
                <a:solidFill>
                  <a:schemeClr val="bg1"/>
                </a:solidFill>
              </a:rPr>
              <a:t> 1.3 –Strumenti finanziari</a:t>
            </a:r>
          </a:p>
          <a:p>
            <a:pPr algn="ctr"/>
            <a:endParaRPr lang="it-IT" sz="2000" b="1" dirty="0">
              <a:solidFill>
                <a:schemeClr val="bg1"/>
              </a:solidFill>
            </a:endParaRPr>
          </a:p>
          <a:p>
            <a:pPr algn="ctr"/>
            <a:endParaRPr lang="it-IT" sz="2000" b="1" dirty="0">
              <a:solidFill>
                <a:schemeClr val="bg1"/>
              </a:solidFill>
            </a:endParaRPr>
          </a:p>
        </p:txBody>
      </p:sp>
      <p:sp>
        <p:nvSpPr>
          <p:cNvPr id="9" name="CasellaDiTesto 8">
            <a:extLst>
              <a:ext uri="{FF2B5EF4-FFF2-40B4-BE49-F238E27FC236}">
                <a16:creationId xmlns:a16="http://schemas.microsoft.com/office/drawing/2014/main" id="{6C56A4DE-FB87-4747-86C8-9818F10571EF}"/>
              </a:ext>
            </a:extLst>
          </p:cNvPr>
          <p:cNvSpPr txBox="1"/>
          <p:nvPr/>
        </p:nvSpPr>
        <p:spPr>
          <a:xfrm>
            <a:off x="4133024" y="2210063"/>
            <a:ext cx="4961382" cy="369332"/>
          </a:xfrm>
          <a:prstGeom prst="rect">
            <a:avLst/>
          </a:prstGeom>
          <a:noFill/>
        </p:spPr>
        <p:txBody>
          <a:bodyPr wrap="square" rtlCol="0">
            <a:spAutoFit/>
          </a:bodyPr>
          <a:lstStyle/>
          <a:p>
            <a:r>
              <a:rPr lang="it-IT" b="1" dirty="0">
                <a:solidFill>
                  <a:srgbClr val="0070C0"/>
                </a:solidFill>
              </a:rPr>
              <a:t>Durante la predisposizione del PN-FEAMPA 21-27</a:t>
            </a:r>
          </a:p>
        </p:txBody>
      </p:sp>
      <p:sp>
        <p:nvSpPr>
          <p:cNvPr id="10" name="CasellaDiTesto 9">
            <a:extLst>
              <a:ext uri="{FF2B5EF4-FFF2-40B4-BE49-F238E27FC236}">
                <a16:creationId xmlns:a16="http://schemas.microsoft.com/office/drawing/2014/main" id="{322C2EF4-9276-5D4F-8014-6CB8B5F191A7}"/>
              </a:ext>
            </a:extLst>
          </p:cNvPr>
          <p:cNvSpPr txBox="1"/>
          <p:nvPr/>
        </p:nvSpPr>
        <p:spPr>
          <a:xfrm>
            <a:off x="0" y="2512298"/>
            <a:ext cx="9409814" cy="2382960"/>
          </a:xfrm>
          <a:prstGeom prst="rect">
            <a:avLst/>
          </a:prstGeom>
          <a:noFill/>
        </p:spPr>
        <p:txBody>
          <a:bodyPr wrap="square" rtlCol="0">
            <a:spAutoFit/>
          </a:bodyPr>
          <a:lstStyle/>
          <a:p>
            <a:pPr marL="342900" lvl="0" indent="-342900" algn="just">
              <a:lnSpc>
                <a:spcPct val="107000"/>
              </a:lnSpc>
              <a:buFont typeface="Calibri" panose="020F0502020204030204" pitchFamily="34" charset="0"/>
              <a:buChar char="-"/>
            </a:pPr>
            <a:r>
              <a:rPr lang="it-IT" sz="20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N.8 riunioni tra autorità di gestione e AT </a:t>
            </a:r>
          </a:p>
          <a:p>
            <a:pPr marL="342900" lvl="0" indent="-342900" algn="just">
              <a:lnSpc>
                <a:spcPct val="107000"/>
              </a:lnSpc>
              <a:buFont typeface="Calibri" panose="020F0502020204030204" pitchFamily="34" charset="0"/>
              <a:buChar char="-"/>
            </a:pPr>
            <a:r>
              <a:rPr lang="it-IT" sz="20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Stilato una raccolta legislativa e di raccomandazione per l'utilizzo degli strumenti finanziari</a:t>
            </a:r>
          </a:p>
          <a:p>
            <a:pPr marL="342900" lvl="0" indent="-342900" algn="just">
              <a:lnSpc>
                <a:spcPct val="107000"/>
              </a:lnSpc>
              <a:buFont typeface="Calibri" panose="020F0502020204030204" pitchFamily="34" charset="0"/>
              <a:buChar char="-"/>
            </a:pPr>
            <a:r>
              <a:rPr lang="it-IT" sz="20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Analizzati le applicazioni condotte in </a:t>
            </a:r>
            <a:r>
              <a:rPr lang="it-IT" sz="2000" dirty="0">
                <a:solidFill>
                  <a:srgbClr val="0070C0"/>
                </a:solidFill>
                <a:latin typeface="Calibri" panose="020F0502020204030204" pitchFamily="34" charset="0"/>
                <a:ea typeface="Calibri" panose="020F0502020204030204" pitchFamily="34" charset="0"/>
                <a:cs typeface="Arial" panose="020B0604020202020204" pitchFamily="34" charset="0"/>
              </a:rPr>
              <a:t>E</a:t>
            </a:r>
            <a:r>
              <a:rPr lang="it-IT" sz="20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uropa</a:t>
            </a:r>
          </a:p>
          <a:p>
            <a:pPr marL="342900" lvl="0" indent="-342900" algn="just">
              <a:lnSpc>
                <a:spcPct val="107000"/>
              </a:lnSpc>
              <a:buFont typeface="Calibri" panose="020F0502020204030204" pitchFamily="34" charset="0"/>
              <a:buChar char="-"/>
            </a:pPr>
            <a:r>
              <a:rPr lang="it-IT" sz="2000" dirty="0">
                <a:solidFill>
                  <a:srgbClr val="0070C0"/>
                </a:solidFill>
                <a:latin typeface="Calibri" panose="020F0502020204030204" pitchFamily="34" charset="0"/>
                <a:ea typeface="Calibri" panose="020F0502020204030204" pitchFamily="34" charset="0"/>
                <a:cs typeface="Arial" panose="020B0604020202020204" pitchFamily="34" charset="0"/>
              </a:rPr>
              <a:t>Realizzata un</a:t>
            </a:r>
            <a:r>
              <a:rPr lang="it-IT" sz="20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 esercizio di simulazione a partire dalla costruzione dell’avviso relativo al  Decreto n. 300946 del 6.7.2022 a valere sui contratti di filiera per il settore della pesca e dell'acquacoltura</a:t>
            </a:r>
          </a:p>
        </p:txBody>
      </p:sp>
      <p:sp>
        <p:nvSpPr>
          <p:cNvPr id="31" name="CasellaDiTesto 30">
            <a:extLst>
              <a:ext uri="{FF2B5EF4-FFF2-40B4-BE49-F238E27FC236}">
                <a16:creationId xmlns:a16="http://schemas.microsoft.com/office/drawing/2014/main" id="{D2BB6A74-799A-B945-B8AB-201A42C524AB}"/>
              </a:ext>
            </a:extLst>
          </p:cNvPr>
          <p:cNvSpPr txBox="1"/>
          <p:nvPr/>
        </p:nvSpPr>
        <p:spPr>
          <a:xfrm>
            <a:off x="4197127" y="4956066"/>
            <a:ext cx="4361936" cy="369332"/>
          </a:xfrm>
          <a:prstGeom prst="rect">
            <a:avLst/>
          </a:prstGeom>
          <a:noFill/>
        </p:spPr>
        <p:txBody>
          <a:bodyPr wrap="square" rtlCol="0">
            <a:spAutoFit/>
          </a:bodyPr>
          <a:lstStyle/>
          <a:p>
            <a:r>
              <a:rPr lang="it-IT" b="1" dirty="0">
                <a:solidFill>
                  <a:srgbClr val="0070C0"/>
                </a:solidFill>
              </a:rPr>
              <a:t>Dopo approvazione del PN-FEAMPA 21-27</a:t>
            </a:r>
          </a:p>
        </p:txBody>
      </p:sp>
      <p:sp>
        <p:nvSpPr>
          <p:cNvPr id="34" name="CasellaDiTesto 33">
            <a:extLst>
              <a:ext uri="{FF2B5EF4-FFF2-40B4-BE49-F238E27FC236}">
                <a16:creationId xmlns:a16="http://schemas.microsoft.com/office/drawing/2014/main" id="{ECD43538-21E7-F944-B076-87D684B3715E}"/>
              </a:ext>
            </a:extLst>
          </p:cNvPr>
          <p:cNvSpPr txBox="1"/>
          <p:nvPr/>
        </p:nvSpPr>
        <p:spPr>
          <a:xfrm>
            <a:off x="90332" y="5296957"/>
            <a:ext cx="8982982" cy="407035"/>
          </a:xfrm>
          <a:prstGeom prst="rect">
            <a:avLst/>
          </a:prstGeom>
          <a:noFill/>
        </p:spPr>
        <p:txBody>
          <a:bodyPr wrap="square" rtlCol="0">
            <a:spAutoFit/>
          </a:bodyPr>
          <a:lstStyle/>
          <a:p>
            <a:pPr marL="342900" indent="-342900" algn="just">
              <a:lnSpc>
                <a:spcPct val="107000"/>
              </a:lnSpc>
              <a:buFont typeface="Calibri" panose="020F0502020204030204" pitchFamily="34" charset="0"/>
              <a:buChar char="-"/>
            </a:pPr>
            <a:r>
              <a:rPr lang="it-IT" sz="2000" dirty="0">
                <a:solidFill>
                  <a:srgbClr val="0070C0"/>
                </a:solidFill>
                <a:latin typeface="Calibri" panose="020F0502020204030204" pitchFamily="34" charset="0"/>
                <a:ea typeface="Calibri" panose="020F0502020204030204" pitchFamily="34" charset="0"/>
                <a:cs typeface="Arial" panose="020B0604020202020204" pitchFamily="34" charset="0"/>
              </a:rPr>
              <a:t>Partecipazione </a:t>
            </a:r>
            <a:r>
              <a:rPr lang="it-IT" sz="18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FI-Campus per le Autorità di gestione </a:t>
            </a:r>
            <a:r>
              <a:rPr lang="it-IT" sz="1800" dirty="0" err="1">
                <a:solidFill>
                  <a:srgbClr val="0070C0"/>
                </a:solidFill>
                <a:effectLst/>
                <a:latin typeface="Calibri" panose="020F0502020204030204" pitchFamily="34" charset="0"/>
                <a:ea typeface="Calibri" panose="020F0502020204030204" pitchFamily="34" charset="0"/>
                <a:cs typeface="Arial" panose="020B0604020202020204" pitchFamily="34" charset="0"/>
              </a:rPr>
              <a:t>Brussel</a:t>
            </a:r>
            <a:r>
              <a:rPr lang="it-IT" sz="18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 12-15 marzo 2023 </a:t>
            </a:r>
          </a:p>
        </p:txBody>
      </p:sp>
    </p:spTree>
    <p:extLst>
      <p:ext uri="{BB962C8B-B14F-4D97-AF65-F5344CB8AC3E}">
        <p14:creationId xmlns:p14="http://schemas.microsoft.com/office/powerpoint/2010/main" val="845007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Strumenti finanziari</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6" name="CasellaDiTesto 25">
            <a:extLst>
              <a:ext uri="{FF2B5EF4-FFF2-40B4-BE49-F238E27FC236}">
                <a16:creationId xmlns:a16="http://schemas.microsoft.com/office/drawing/2014/main" id="{E1C9A370-5609-054D-8A6B-3501F0D230B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7" name="CasellaDiTesto 26">
            <a:extLst>
              <a:ext uri="{FF2B5EF4-FFF2-40B4-BE49-F238E27FC236}">
                <a16:creationId xmlns:a16="http://schemas.microsoft.com/office/drawing/2014/main" id="{4FC0A12A-C6B1-4A47-9945-1BE4B8F7FF34}"/>
              </a:ext>
            </a:extLst>
          </p:cNvPr>
          <p:cNvSpPr txBox="1"/>
          <p:nvPr/>
        </p:nvSpPr>
        <p:spPr>
          <a:xfrm>
            <a:off x="9409814" y="1510927"/>
            <a:ext cx="2426288" cy="1938992"/>
          </a:xfrm>
          <a:prstGeom prst="rect">
            <a:avLst/>
          </a:prstGeom>
          <a:solidFill>
            <a:srgbClr val="819BB3"/>
          </a:solidFill>
        </p:spPr>
        <p:txBody>
          <a:bodyPr wrap="square" rtlCol="0">
            <a:spAutoFit/>
          </a:bodyPr>
          <a:lstStyle/>
          <a:p>
            <a:pPr algn="ctr"/>
            <a:endParaRPr lang="it-IT" sz="2000" b="1" dirty="0">
              <a:solidFill>
                <a:schemeClr val="bg1"/>
              </a:solidFill>
            </a:endParaRPr>
          </a:p>
          <a:p>
            <a:pPr algn="ctr"/>
            <a:r>
              <a:rPr lang="it-IT" sz="2000" b="1" dirty="0">
                <a:solidFill>
                  <a:schemeClr val="bg1"/>
                </a:solidFill>
              </a:rPr>
              <a:t>PN-FEAMPA 21-27 </a:t>
            </a:r>
            <a:r>
              <a:rPr lang="it-IT" sz="2000" b="1" dirty="0" err="1">
                <a:solidFill>
                  <a:schemeClr val="bg1"/>
                </a:solidFill>
              </a:rPr>
              <a:t>cap</a:t>
            </a:r>
            <a:r>
              <a:rPr lang="it-IT" sz="2000" b="1" dirty="0">
                <a:solidFill>
                  <a:schemeClr val="bg1"/>
                </a:solidFill>
              </a:rPr>
              <a:t> 1.3 –Strumenti finanziari</a:t>
            </a:r>
          </a:p>
          <a:p>
            <a:pPr algn="ctr"/>
            <a:endParaRPr lang="it-IT" sz="2000" b="1" dirty="0">
              <a:solidFill>
                <a:schemeClr val="bg1"/>
              </a:solidFill>
            </a:endParaRPr>
          </a:p>
          <a:p>
            <a:pPr algn="ctr"/>
            <a:endParaRPr lang="it-IT" sz="2000" b="1" dirty="0">
              <a:solidFill>
                <a:schemeClr val="bg1"/>
              </a:solidFill>
            </a:endParaRPr>
          </a:p>
        </p:txBody>
      </p:sp>
      <p:sp>
        <p:nvSpPr>
          <p:cNvPr id="24" name="Rettangolo 23">
            <a:extLst>
              <a:ext uri="{FF2B5EF4-FFF2-40B4-BE49-F238E27FC236}">
                <a16:creationId xmlns:a16="http://schemas.microsoft.com/office/drawing/2014/main" id="{9C93B95F-BCF1-5248-B682-D5AEAA7DE05A}"/>
              </a:ext>
            </a:extLst>
          </p:cNvPr>
          <p:cNvSpPr/>
          <p:nvPr/>
        </p:nvSpPr>
        <p:spPr>
          <a:xfrm>
            <a:off x="90332" y="2730607"/>
            <a:ext cx="3818357" cy="5552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E27ED07A-1F94-144F-9176-A288CBA8615F}"/>
              </a:ext>
            </a:extLst>
          </p:cNvPr>
          <p:cNvSpPr txBox="1"/>
          <p:nvPr/>
        </p:nvSpPr>
        <p:spPr>
          <a:xfrm>
            <a:off x="21323" y="2755037"/>
            <a:ext cx="3983557"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Fasi realizzative Strumenti finanziari</a:t>
            </a:r>
          </a:p>
        </p:txBody>
      </p:sp>
      <p:sp>
        <p:nvSpPr>
          <p:cNvPr id="29" name="Rettangolo 28">
            <a:extLst>
              <a:ext uri="{FF2B5EF4-FFF2-40B4-BE49-F238E27FC236}">
                <a16:creationId xmlns:a16="http://schemas.microsoft.com/office/drawing/2014/main" id="{1A1C6A81-EEAF-DF4D-A021-9081A02BB450}"/>
              </a:ext>
            </a:extLst>
          </p:cNvPr>
          <p:cNvSpPr/>
          <p:nvPr/>
        </p:nvSpPr>
        <p:spPr>
          <a:xfrm>
            <a:off x="90332" y="3404966"/>
            <a:ext cx="3841049" cy="1570957"/>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29">
            <a:extLst>
              <a:ext uri="{FF2B5EF4-FFF2-40B4-BE49-F238E27FC236}">
                <a16:creationId xmlns:a16="http://schemas.microsoft.com/office/drawing/2014/main" id="{489FA00F-19E8-6143-B0C6-24A31F024153}"/>
              </a:ext>
            </a:extLst>
          </p:cNvPr>
          <p:cNvSpPr/>
          <p:nvPr/>
        </p:nvSpPr>
        <p:spPr>
          <a:xfrm>
            <a:off x="4084000" y="2700511"/>
            <a:ext cx="5325814" cy="478385"/>
          </a:xfrm>
          <a:prstGeom prst="rect">
            <a:avLst/>
          </a:prstGeom>
          <a:solidFill>
            <a:srgbClr val="02CBD8"/>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6A028836-483C-6946-BAD7-C5DED26FEA7D}"/>
              </a:ext>
            </a:extLst>
          </p:cNvPr>
          <p:cNvSpPr txBox="1"/>
          <p:nvPr/>
        </p:nvSpPr>
        <p:spPr>
          <a:xfrm>
            <a:off x="5055333" y="2757373"/>
            <a:ext cx="3567068"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Azioni</a:t>
            </a:r>
          </a:p>
        </p:txBody>
      </p:sp>
      <p:sp>
        <p:nvSpPr>
          <p:cNvPr id="33" name="Rettangolo 32">
            <a:extLst>
              <a:ext uri="{FF2B5EF4-FFF2-40B4-BE49-F238E27FC236}">
                <a16:creationId xmlns:a16="http://schemas.microsoft.com/office/drawing/2014/main" id="{C4323A01-C443-5142-994B-197B4FFF777D}"/>
              </a:ext>
            </a:extLst>
          </p:cNvPr>
          <p:cNvSpPr/>
          <p:nvPr/>
        </p:nvSpPr>
        <p:spPr>
          <a:xfrm>
            <a:off x="4080171" y="3404392"/>
            <a:ext cx="5329643" cy="1571532"/>
          </a:xfrm>
          <a:prstGeom prst="rect">
            <a:avLst/>
          </a:prstGeom>
          <a:solidFill>
            <a:srgbClr val="02CBD8"/>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p>
        </p:txBody>
      </p:sp>
      <p:sp>
        <p:nvSpPr>
          <p:cNvPr id="2" name="CasellaDiTesto 1">
            <a:extLst>
              <a:ext uri="{FF2B5EF4-FFF2-40B4-BE49-F238E27FC236}">
                <a16:creationId xmlns:a16="http://schemas.microsoft.com/office/drawing/2014/main" id="{E9190E4E-A884-2345-A75E-435A5F59AFBE}"/>
              </a:ext>
            </a:extLst>
          </p:cNvPr>
          <p:cNvSpPr txBox="1"/>
          <p:nvPr/>
        </p:nvSpPr>
        <p:spPr>
          <a:xfrm>
            <a:off x="4186767" y="3426305"/>
            <a:ext cx="5047736" cy="1367234"/>
          </a:xfrm>
          <a:prstGeom prst="rect">
            <a:avLst/>
          </a:prstGeom>
          <a:noFill/>
        </p:spPr>
        <p:txBody>
          <a:bodyPr wrap="square" rtlCol="0">
            <a:spAutoFit/>
          </a:bodyPr>
          <a:lstStyle/>
          <a:p>
            <a:pPr marL="342900" lvl="0" indent="-342900">
              <a:lnSpc>
                <a:spcPct val="107000"/>
              </a:lnSpc>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Valutazione ex ante</a:t>
            </a:r>
          </a:p>
          <a:p>
            <a:pPr marL="342900" lvl="0" indent="-342900">
              <a:lnSpc>
                <a:spcPct val="107000"/>
              </a:lnSpc>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Identificazione focus tematico e geografico</a:t>
            </a:r>
          </a:p>
          <a:p>
            <a:pPr marL="342900" lvl="0" indent="-342900">
              <a:lnSpc>
                <a:spcPct val="107000"/>
              </a:lnSpc>
              <a:spcAft>
                <a:spcPts val="800"/>
              </a:spcAft>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Accordo di finanziamento</a:t>
            </a:r>
          </a:p>
          <a:p>
            <a:pPr marL="342900" lvl="0" indent="-342900">
              <a:lnSpc>
                <a:spcPct val="107000"/>
              </a:lnSpc>
              <a:spcAft>
                <a:spcPts val="800"/>
              </a:spcAft>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Definizione </a:t>
            </a:r>
            <a:r>
              <a:rPr lang="it-IT" sz="1800" b="1"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governance</a:t>
            </a: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 del fondo </a:t>
            </a:r>
            <a:endParaRPr lang="it-IT" b="1" dirty="0">
              <a:solidFill>
                <a:schemeClr val="bg1"/>
              </a:solidFill>
            </a:endParaRPr>
          </a:p>
        </p:txBody>
      </p:sp>
      <p:sp>
        <p:nvSpPr>
          <p:cNvPr id="34" name="CasellaDiTesto 33">
            <a:extLst>
              <a:ext uri="{FF2B5EF4-FFF2-40B4-BE49-F238E27FC236}">
                <a16:creationId xmlns:a16="http://schemas.microsoft.com/office/drawing/2014/main" id="{BD9EC62F-18B4-D54A-BC99-2A7108F4A23E}"/>
              </a:ext>
            </a:extLst>
          </p:cNvPr>
          <p:cNvSpPr txBox="1"/>
          <p:nvPr/>
        </p:nvSpPr>
        <p:spPr>
          <a:xfrm>
            <a:off x="-59242" y="3858448"/>
            <a:ext cx="3983557"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Progettazione</a:t>
            </a:r>
          </a:p>
        </p:txBody>
      </p:sp>
      <p:sp>
        <p:nvSpPr>
          <p:cNvPr id="3" name="Freccia destra 2">
            <a:extLst>
              <a:ext uri="{FF2B5EF4-FFF2-40B4-BE49-F238E27FC236}">
                <a16:creationId xmlns:a16="http://schemas.microsoft.com/office/drawing/2014/main" id="{F5BF9DA6-84BC-BE47-BA74-53A0CD313C9D}"/>
              </a:ext>
            </a:extLst>
          </p:cNvPr>
          <p:cNvSpPr/>
          <p:nvPr/>
        </p:nvSpPr>
        <p:spPr>
          <a:xfrm>
            <a:off x="90332" y="4975923"/>
            <a:ext cx="9703269" cy="5821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1FCDFD41-DE01-9748-9990-5C768AC25905}"/>
              </a:ext>
            </a:extLst>
          </p:cNvPr>
          <p:cNvSpPr txBox="1"/>
          <p:nvPr/>
        </p:nvSpPr>
        <p:spPr>
          <a:xfrm>
            <a:off x="10115448" y="5082354"/>
            <a:ext cx="1239006" cy="369332"/>
          </a:xfrm>
          <a:prstGeom prst="rect">
            <a:avLst/>
          </a:prstGeom>
          <a:noFill/>
        </p:spPr>
        <p:txBody>
          <a:bodyPr wrap="square" rtlCol="0">
            <a:spAutoFit/>
          </a:bodyPr>
          <a:lstStyle/>
          <a:p>
            <a:r>
              <a:rPr lang="it-IT" b="1" dirty="0"/>
              <a:t>6 mesi</a:t>
            </a:r>
          </a:p>
        </p:txBody>
      </p:sp>
      <p:sp>
        <p:nvSpPr>
          <p:cNvPr id="35" name="Rettangolo 34">
            <a:extLst>
              <a:ext uri="{FF2B5EF4-FFF2-40B4-BE49-F238E27FC236}">
                <a16:creationId xmlns:a16="http://schemas.microsoft.com/office/drawing/2014/main" id="{85C3F9DF-DF68-AB4F-965C-353A5B1B2D53}"/>
              </a:ext>
            </a:extLst>
          </p:cNvPr>
          <p:cNvSpPr/>
          <p:nvPr/>
        </p:nvSpPr>
        <p:spPr>
          <a:xfrm>
            <a:off x="9558604" y="3675529"/>
            <a:ext cx="2190515" cy="885189"/>
          </a:xfrm>
          <a:prstGeom prst="rect">
            <a:avLst/>
          </a:prstGeom>
          <a:solidFill>
            <a:srgbClr val="009CDB"/>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asellaDiTesto 38">
            <a:extLst>
              <a:ext uri="{FF2B5EF4-FFF2-40B4-BE49-F238E27FC236}">
                <a16:creationId xmlns:a16="http://schemas.microsoft.com/office/drawing/2014/main" id="{42E51B5B-3008-714B-8A8B-A7CE8C394653}"/>
              </a:ext>
            </a:extLst>
          </p:cNvPr>
          <p:cNvSpPr txBox="1"/>
          <p:nvPr/>
        </p:nvSpPr>
        <p:spPr>
          <a:xfrm>
            <a:off x="9516410" y="3798824"/>
            <a:ext cx="2232709"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Fase</a:t>
            </a:r>
          </a:p>
          <a:p>
            <a:pPr algn="ctr"/>
            <a:r>
              <a:rPr lang="it-IT" b="1" dirty="0">
                <a:solidFill>
                  <a:schemeClr val="bg1"/>
                </a:solidFill>
                <a:latin typeface="Avenir LT 65 Medium" panose="02000603020000020003" pitchFamily="2" charset="0"/>
              </a:rPr>
              <a:t>Indirizzo strategico</a:t>
            </a:r>
          </a:p>
        </p:txBody>
      </p:sp>
    </p:spTree>
    <p:extLst>
      <p:ext uri="{BB962C8B-B14F-4D97-AF65-F5344CB8AC3E}">
        <p14:creationId xmlns:p14="http://schemas.microsoft.com/office/powerpoint/2010/main" val="664839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Strumenti finanziari</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6" name="CasellaDiTesto 25">
            <a:extLst>
              <a:ext uri="{FF2B5EF4-FFF2-40B4-BE49-F238E27FC236}">
                <a16:creationId xmlns:a16="http://schemas.microsoft.com/office/drawing/2014/main" id="{E1C9A370-5609-054D-8A6B-3501F0D230B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
        <p:nvSpPr>
          <p:cNvPr id="27" name="CasellaDiTesto 26">
            <a:extLst>
              <a:ext uri="{FF2B5EF4-FFF2-40B4-BE49-F238E27FC236}">
                <a16:creationId xmlns:a16="http://schemas.microsoft.com/office/drawing/2014/main" id="{4FC0A12A-C6B1-4A47-9945-1BE4B8F7FF34}"/>
              </a:ext>
            </a:extLst>
          </p:cNvPr>
          <p:cNvSpPr txBox="1"/>
          <p:nvPr/>
        </p:nvSpPr>
        <p:spPr>
          <a:xfrm>
            <a:off x="9409814" y="1510927"/>
            <a:ext cx="2426288" cy="1938992"/>
          </a:xfrm>
          <a:prstGeom prst="rect">
            <a:avLst/>
          </a:prstGeom>
          <a:solidFill>
            <a:srgbClr val="819BB3"/>
          </a:solidFill>
        </p:spPr>
        <p:txBody>
          <a:bodyPr wrap="square" rtlCol="0">
            <a:spAutoFit/>
          </a:bodyPr>
          <a:lstStyle/>
          <a:p>
            <a:pPr algn="ctr"/>
            <a:endParaRPr lang="it-IT" sz="2000" b="1" dirty="0">
              <a:solidFill>
                <a:schemeClr val="bg1"/>
              </a:solidFill>
            </a:endParaRPr>
          </a:p>
          <a:p>
            <a:pPr algn="ctr"/>
            <a:r>
              <a:rPr lang="it-IT" sz="2000" b="1" dirty="0">
                <a:solidFill>
                  <a:schemeClr val="bg1"/>
                </a:solidFill>
              </a:rPr>
              <a:t>PN-FEAMPA 21-27 </a:t>
            </a:r>
            <a:r>
              <a:rPr lang="it-IT" sz="2000" b="1" dirty="0" err="1">
                <a:solidFill>
                  <a:schemeClr val="bg1"/>
                </a:solidFill>
              </a:rPr>
              <a:t>cap</a:t>
            </a:r>
            <a:r>
              <a:rPr lang="it-IT" sz="2000" b="1" dirty="0">
                <a:solidFill>
                  <a:schemeClr val="bg1"/>
                </a:solidFill>
              </a:rPr>
              <a:t> 1.3 –Strumenti finanziari</a:t>
            </a:r>
          </a:p>
          <a:p>
            <a:pPr algn="ctr"/>
            <a:endParaRPr lang="it-IT" sz="2000" b="1" dirty="0">
              <a:solidFill>
                <a:schemeClr val="bg1"/>
              </a:solidFill>
            </a:endParaRPr>
          </a:p>
          <a:p>
            <a:pPr algn="ctr"/>
            <a:endParaRPr lang="it-IT" sz="2000" b="1" dirty="0">
              <a:solidFill>
                <a:schemeClr val="bg1"/>
              </a:solidFill>
            </a:endParaRPr>
          </a:p>
        </p:txBody>
      </p:sp>
      <p:sp>
        <p:nvSpPr>
          <p:cNvPr id="24" name="Rettangolo 23">
            <a:extLst>
              <a:ext uri="{FF2B5EF4-FFF2-40B4-BE49-F238E27FC236}">
                <a16:creationId xmlns:a16="http://schemas.microsoft.com/office/drawing/2014/main" id="{9C93B95F-BCF1-5248-B682-D5AEAA7DE05A}"/>
              </a:ext>
            </a:extLst>
          </p:cNvPr>
          <p:cNvSpPr/>
          <p:nvPr/>
        </p:nvSpPr>
        <p:spPr>
          <a:xfrm>
            <a:off x="90332" y="2730607"/>
            <a:ext cx="3818357" cy="5552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E27ED07A-1F94-144F-9176-A288CBA8615F}"/>
              </a:ext>
            </a:extLst>
          </p:cNvPr>
          <p:cNvSpPr txBox="1"/>
          <p:nvPr/>
        </p:nvSpPr>
        <p:spPr>
          <a:xfrm>
            <a:off x="21323" y="2755037"/>
            <a:ext cx="3983557"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Fasi realizzative Strumenti finanziari</a:t>
            </a:r>
          </a:p>
        </p:txBody>
      </p:sp>
      <p:sp>
        <p:nvSpPr>
          <p:cNvPr id="29" name="Rettangolo 28">
            <a:extLst>
              <a:ext uri="{FF2B5EF4-FFF2-40B4-BE49-F238E27FC236}">
                <a16:creationId xmlns:a16="http://schemas.microsoft.com/office/drawing/2014/main" id="{1A1C6A81-EEAF-DF4D-A021-9081A02BB450}"/>
              </a:ext>
            </a:extLst>
          </p:cNvPr>
          <p:cNvSpPr/>
          <p:nvPr/>
        </p:nvSpPr>
        <p:spPr>
          <a:xfrm>
            <a:off x="90332" y="3404966"/>
            <a:ext cx="3841049" cy="1763910"/>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29">
            <a:extLst>
              <a:ext uri="{FF2B5EF4-FFF2-40B4-BE49-F238E27FC236}">
                <a16:creationId xmlns:a16="http://schemas.microsoft.com/office/drawing/2014/main" id="{489FA00F-19E8-6143-B0C6-24A31F024153}"/>
              </a:ext>
            </a:extLst>
          </p:cNvPr>
          <p:cNvSpPr/>
          <p:nvPr/>
        </p:nvSpPr>
        <p:spPr>
          <a:xfrm>
            <a:off x="4084000" y="2700511"/>
            <a:ext cx="5325814" cy="478385"/>
          </a:xfrm>
          <a:prstGeom prst="rect">
            <a:avLst/>
          </a:prstGeom>
          <a:solidFill>
            <a:srgbClr val="02CBD8"/>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6A028836-483C-6946-BAD7-C5DED26FEA7D}"/>
              </a:ext>
            </a:extLst>
          </p:cNvPr>
          <p:cNvSpPr txBox="1"/>
          <p:nvPr/>
        </p:nvSpPr>
        <p:spPr>
          <a:xfrm>
            <a:off x="5055333" y="2757373"/>
            <a:ext cx="3567068"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Azioni</a:t>
            </a:r>
          </a:p>
        </p:txBody>
      </p:sp>
      <p:sp>
        <p:nvSpPr>
          <p:cNvPr id="33" name="Rettangolo 32">
            <a:extLst>
              <a:ext uri="{FF2B5EF4-FFF2-40B4-BE49-F238E27FC236}">
                <a16:creationId xmlns:a16="http://schemas.microsoft.com/office/drawing/2014/main" id="{C4323A01-C443-5142-994B-197B4FFF777D}"/>
              </a:ext>
            </a:extLst>
          </p:cNvPr>
          <p:cNvSpPr/>
          <p:nvPr/>
        </p:nvSpPr>
        <p:spPr>
          <a:xfrm>
            <a:off x="4080171" y="3404391"/>
            <a:ext cx="5329643" cy="1764485"/>
          </a:xfrm>
          <a:prstGeom prst="rect">
            <a:avLst/>
          </a:prstGeom>
          <a:solidFill>
            <a:srgbClr val="02CBD8"/>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p>
        </p:txBody>
      </p:sp>
      <p:sp>
        <p:nvSpPr>
          <p:cNvPr id="2" name="CasellaDiTesto 1">
            <a:extLst>
              <a:ext uri="{FF2B5EF4-FFF2-40B4-BE49-F238E27FC236}">
                <a16:creationId xmlns:a16="http://schemas.microsoft.com/office/drawing/2014/main" id="{E9190E4E-A884-2345-A75E-435A5F59AFBE}"/>
              </a:ext>
            </a:extLst>
          </p:cNvPr>
          <p:cNvSpPr txBox="1"/>
          <p:nvPr/>
        </p:nvSpPr>
        <p:spPr>
          <a:xfrm>
            <a:off x="4186766" y="3426305"/>
            <a:ext cx="5550977" cy="1663597"/>
          </a:xfrm>
          <a:prstGeom prst="rect">
            <a:avLst/>
          </a:prstGeom>
          <a:noFill/>
        </p:spPr>
        <p:txBody>
          <a:bodyPr wrap="square" rtlCol="0">
            <a:spAutoFit/>
          </a:bodyPr>
          <a:lstStyle/>
          <a:p>
            <a:pPr marL="342900" lvl="0" indent="-342900">
              <a:lnSpc>
                <a:spcPct val="107000"/>
              </a:lnSpc>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Gara per il gestore del fondo</a:t>
            </a:r>
          </a:p>
          <a:p>
            <a:pPr marL="342900" lvl="0" indent="-342900">
              <a:lnSpc>
                <a:spcPct val="107000"/>
              </a:lnSpc>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Scrittura del Business </a:t>
            </a:r>
            <a:r>
              <a:rPr lang="it-IT" sz="1800" b="1"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plan</a:t>
            </a: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 del fondo </a:t>
            </a:r>
          </a:p>
          <a:p>
            <a:pPr marL="342900" lvl="0" indent="-342900">
              <a:lnSpc>
                <a:spcPct val="107000"/>
              </a:lnSpc>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Definizione della strategia di investimento e policy</a:t>
            </a:r>
          </a:p>
          <a:p>
            <a:pPr marL="342900" lvl="0" indent="-342900">
              <a:lnSpc>
                <a:spcPct val="107000"/>
              </a:lnSpc>
              <a:spcAft>
                <a:spcPts val="800"/>
              </a:spcAft>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Attivazione del cofinanziamento</a:t>
            </a:r>
          </a:p>
          <a:p>
            <a:pPr marL="342900" lvl="0" indent="-342900">
              <a:lnSpc>
                <a:spcPct val="107000"/>
              </a:lnSpc>
              <a:spcAft>
                <a:spcPts val="800"/>
              </a:spcAft>
              <a:buFont typeface="Symbol" pitchFamily="2" charset="2"/>
              <a:buChar char=""/>
            </a:pPr>
            <a:r>
              <a:rPr lang="it-IT" sz="1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Identificazione dei costi di gestione</a:t>
            </a:r>
            <a:r>
              <a:rPr lang="it-IT" b="1" dirty="0">
                <a:solidFill>
                  <a:schemeClr val="bg1"/>
                </a:solidFill>
                <a:effectLst/>
              </a:rPr>
              <a:t> </a:t>
            </a:r>
            <a:endParaRPr lang="it-IT" b="1" dirty="0">
              <a:solidFill>
                <a:schemeClr val="bg1"/>
              </a:solidFill>
            </a:endParaRPr>
          </a:p>
        </p:txBody>
      </p:sp>
      <p:sp>
        <p:nvSpPr>
          <p:cNvPr id="34" name="CasellaDiTesto 33">
            <a:extLst>
              <a:ext uri="{FF2B5EF4-FFF2-40B4-BE49-F238E27FC236}">
                <a16:creationId xmlns:a16="http://schemas.microsoft.com/office/drawing/2014/main" id="{BD9EC62F-18B4-D54A-BC99-2A7108F4A23E}"/>
              </a:ext>
            </a:extLst>
          </p:cNvPr>
          <p:cNvSpPr txBox="1"/>
          <p:nvPr/>
        </p:nvSpPr>
        <p:spPr>
          <a:xfrm>
            <a:off x="-59242" y="3858448"/>
            <a:ext cx="3983557" cy="369332"/>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Definizione</a:t>
            </a:r>
          </a:p>
        </p:txBody>
      </p:sp>
      <p:sp>
        <p:nvSpPr>
          <p:cNvPr id="3" name="Freccia destra 2">
            <a:extLst>
              <a:ext uri="{FF2B5EF4-FFF2-40B4-BE49-F238E27FC236}">
                <a16:creationId xmlns:a16="http://schemas.microsoft.com/office/drawing/2014/main" id="{F5BF9DA6-84BC-BE47-BA74-53A0CD313C9D}"/>
              </a:ext>
            </a:extLst>
          </p:cNvPr>
          <p:cNvSpPr/>
          <p:nvPr/>
        </p:nvSpPr>
        <p:spPr>
          <a:xfrm>
            <a:off x="34474" y="5188931"/>
            <a:ext cx="9703269" cy="5821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1FCDFD41-DE01-9748-9990-5C768AC25905}"/>
              </a:ext>
            </a:extLst>
          </p:cNvPr>
          <p:cNvSpPr txBox="1"/>
          <p:nvPr/>
        </p:nvSpPr>
        <p:spPr>
          <a:xfrm>
            <a:off x="10115447" y="5295362"/>
            <a:ext cx="1239006" cy="369332"/>
          </a:xfrm>
          <a:prstGeom prst="rect">
            <a:avLst/>
          </a:prstGeom>
          <a:noFill/>
        </p:spPr>
        <p:txBody>
          <a:bodyPr wrap="square" rtlCol="0">
            <a:spAutoFit/>
          </a:bodyPr>
          <a:lstStyle/>
          <a:p>
            <a:r>
              <a:rPr lang="it-IT" b="1" dirty="0"/>
              <a:t>12 mesi</a:t>
            </a:r>
          </a:p>
        </p:txBody>
      </p:sp>
      <p:sp>
        <p:nvSpPr>
          <p:cNvPr id="35" name="Rettangolo 34">
            <a:extLst>
              <a:ext uri="{FF2B5EF4-FFF2-40B4-BE49-F238E27FC236}">
                <a16:creationId xmlns:a16="http://schemas.microsoft.com/office/drawing/2014/main" id="{206108F0-D720-DF40-8675-D58E6DC1D009}"/>
              </a:ext>
            </a:extLst>
          </p:cNvPr>
          <p:cNvSpPr/>
          <p:nvPr/>
        </p:nvSpPr>
        <p:spPr>
          <a:xfrm>
            <a:off x="9558604" y="3675529"/>
            <a:ext cx="2190515" cy="885189"/>
          </a:xfrm>
          <a:prstGeom prst="rect">
            <a:avLst/>
          </a:prstGeom>
          <a:solidFill>
            <a:srgbClr val="009CDB"/>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asellaDiTesto 38">
            <a:extLst>
              <a:ext uri="{FF2B5EF4-FFF2-40B4-BE49-F238E27FC236}">
                <a16:creationId xmlns:a16="http://schemas.microsoft.com/office/drawing/2014/main" id="{1F9E302A-28FE-284B-B852-19F6F9018712}"/>
              </a:ext>
            </a:extLst>
          </p:cNvPr>
          <p:cNvSpPr txBox="1"/>
          <p:nvPr/>
        </p:nvSpPr>
        <p:spPr>
          <a:xfrm>
            <a:off x="9516410" y="3675529"/>
            <a:ext cx="2232709" cy="923330"/>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Fase</a:t>
            </a:r>
          </a:p>
          <a:p>
            <a:pPr algn="ctr"/>
            <a:r>
              <a:rPr lang="it-IT" b="1" dirty="0">
                <a:solidFill>
                  <a:schemeClr val="bg1"/>
                </a:solidFill>
                <a:latin typeface="Avenir LT 65 Medium" panose="02000603020000020003" pitchFamily="2" charset="0"/>
              </a:rPr>
              <a:t>Strategica d’investimento</a:t>
            </a:r>
          </a:p>
        </p:txBody>
      </p:sp>
    </p:spTree>
    <p:extLst>
      <p:ext uri="{BB962C8B-B14F-4D97-AF65-F5344CB8AC3E}">
        <p14:creationId xmlns:p14="http://schemas.microsoft.com/office/powerpoint/2010/main" val="3445747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Criteri di selezione</a:t>
            </a:r>
          </a:p>
          <a:p>
            <a:pPr algn="ctr"/>
            <a:r>
              <a:rPr lang="it-IT" b="1" dirty="0">
                <a:solidFill>
                  <a:schemeClr val="bg1"/>
                </a:solidFill>
                <a:latin typeface="Avenir LT 65 Medium" panose="02000603020000020003" pitchFamily="2" charset="0"/>
              </a:rPr>
              <a:t>Metodologia generale</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 name="Rettangolo 1">
            <a:extLst>
              <a:ext uri="{FF2B5EF4-FFF2-40B4-BE49-F238E27FC236}">
                <a16:creationId xmlns:a16="http://schemas.microsoft.com/office/drawing/2014/main" id="{54853DE7-B95A-CB45-8146-B81D5A35EE13}"/>
              </a:ext>
            </a:extLst>
          </p:cNvPr>
          <p:cNvSpPr/>
          <p:nvPr/>
        </p:nvSpPr>
        <p:spPr>
          <a:xfrm>
            <a:off x="4558145" y="1572688"/>
            <a:ext cx="6899564" cy="4093821"/>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CasellaDiTesto 2">
            <a:extLst>
              <a:ext uri="{FF2B5EF4-FFF2-40B4-BE49-F238E27FC236}">
                <a16:creationId xmlns:a16="http://schemas.microsoft.com/office/drawing/2014/main" id="{58543D5E-2562-C54D-BE00-4D8EFB36DE7D}"/>
              </a:ext>
            </a:extLst>
          </p:cNvPr>
          <p:cNvSpPr txBox="1"/>
          <p:nvPr/>
        </p:nvSpPr>
        <p:spPr>
          <a:xfrm>
            <a:off x="4821382" y="1813058"/>
            <a:ext cx="6533071" cy="3477875"/>
          </a:xfrm>
          <a:prstGeom prst="rect">
            <a:avLst/>
          </a:prstGeom>
          <a:noFill/>
        </p:spPr>
        <p:txBody>
          <a:bodyPr wrap="square" rtlCol="0">
            <a:spAutoFit/>
          </a:bodyPr>
          <a:lstStyle/>
          <a:p>
            <a:pPr marL="342900" indent="-342900">
              <a:buFont typeface="Arial" panose="020B0604020202020204" pitchFamily="34" charset="0"/>
              <a:buChar char="•"/>
            </a:pPr>
            <a:r>
              <a:rPr lang="it-IT" sz="2000" dirty="0"/>
              <a:t>Inquadramento normativo</a:t>
            </a:r>
          </a:p>
          <a:p>
            <a:pPr marL="342900" indent="-342900">
              <a:buFont typeface="Arial" panose="020B0604020202020204" pitchFamily="34" charset="0"/>
              <a:buChar char="•"/>
            </a:pPr>
            <a:r>
              <a:rPr lang="it-IT" sz="2000" dirty="0"/>
              <a:t>Applicazione dei principi orizzontali</a:t>
            </a:r>
          </a:p>
          <a:p>
            <a:pPr marL="342900" indent="-342900">
              <a:buFont typeface="Arial" panose="020B0604020202020204" pitchFamily="34" charset="0"/>
              <a:buChar char="•"/>
            </a:pPr>
            <a:r>
              <a:rPr lang="it-IT" sz="2000" dirty="0"/>
              <a:t>Inquadramento generale degli interventi</a:t>
            </a:r>
          </a:p>
          <a:p>
            <a:pPr marL="342900" indent="-342900">
              <a:buFont typeface="Arial" panose="020B0604020202020204" pitchFamily="34" charset="0"/>
              <a:buChar char="•"/>
            </a:pPr>
            <a:r>
              <a:rPr lang="it-IT" sz="2000" dirty="0"/>
              <a:t>Criteri generali di ricevibilità ed ammissibilità</a:t>
            </a:r>
          </a:p>
          <a:p>
            <a:pPr marL="342900" indent="-342900">
              <a:buFont typeface="Arial" panose="020B0604020202020204" pitchFamily="34" charset="0"/>
              <a:buChar char="•"/>
            </a:pPr>
            <a:r>
              <a:rPr lang="it-IT" sz="2000" dirty="0"/>
              <a:t>Indirizzi strategici per la selezione degli interventi</a:t>
            </a:r>
          </a:p>
          <a:p>
            <a:pPr marL="342900" indent="-342900">
              <a:buFont typeface="Arial" panose="020B0604020202020204" pitchFamily="34" charset="0"/>
              <a:buChar char="•"/>
            </a:pPr>
            <a:r>
              <a:rPr lang="it-IT" sz="2000" dirty="0"/>
              <a:t>La metodologia per l’attribuzione del punteggio di merito agli interventi</a:t>
            </a:r>
          </a:p>
          <a:p>
            <a:pPr marL="342900" indent="-342900">
              <a:buFont typeface="Arial" panose="020B0604020202020204" pitchFamily="34" charset="0"/>
              <a:buChar char="•"/>
            </a:pPr>
            <a:r>
              <a:rPr lang="it-IT" sz="2000" dirty="0"/>
              <a:t>Pubblicizzazione dei criteri di selezione e trasparenza della selezione</a:t>
            </a:r>
          </a:p>
          <a:p>
            <a:pPr marL="342900" indent="-342900">
              <a:buFont typeface="Arial" panose="020B0604020202020204" pitchFamily="34" charset="0"/>
              <a:buChar char="•"/>
            </a:pPr>
            <a:r>
              <a:rPr lang="it-IT" sz="2000" dirty="0"/>
              <a:t>Identificazione degli interventi</a:t>
            </a:r>
          </a:p>
          <a:p>
            <a:pPr marL="342900" indent="-342900">
              <a:buFont typeface="Arial" panose="020B0604020202020204" pitchFamily="34" charset="0"/>
              <a:buChar char="•"/>
            </a:pPr>
            <a:r>
              <a:rPr lang="it-IT" sz="2000" dirty="0"/>
              <a:t>Criteri di selezione degli interventi</a:t>
            </a:r>
          </a:p>
        </p:txBody>
      </p:sp>
      <p:sp>
        <p:nvSpPr>
          <p:cNvPr id="24" name="Rettangolo 23">
            <a:extLst>
              <a:ext uri="{FF2B5EF4-FFF2-40B4-BE49-F238E27FC236}">
                <a16:creationId xmlns:a16="http://schemas.microsoft.com/office/drawing/2014/main" id="{2819B786-CFC0-3746-9035-AB734A4FD21C}"/>
              </a:ext>
            </a:extLst>
          </p:cNvPr>
          <p:cNvSpPr/>
          <p:nvPr/>
        </p:nvSpPr>
        <p:spPr>
          <a:xfrm>
            <a:off x="183176" y="3091189"/>
            <a:ext cx="4271713" cy="1207992"/>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a:extLst>
              <a:ext uri="{FF2B5EF4-FFF2-40B4-BE49-F238E27FC236}">
                <a16:creationId xmlns:a16="http://schemas.microsoft.com/office/drawing/2014/main" id="{C8EF6429-D655-AC42-B254-24F998031290}"/>
              </a:ext>
            </a:extLst>
          </p:cNvPr>
          <p:cNvSpPr txBox="1"/>
          <p:nvPr/>
        </p:nvSpPr>
        <p:spPr>
          <a:xfrm>
            <a:off x="942442" y="3296432"/>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Organizzazione del documento generale</a:t>
            </a:r>
          </a:p>
        </p:txBody>
      </p:sp>
      <p:sp>
        <p:nvSpPr>
          <p:cNvPr id="26" name="CasellaDiTesto 25">
            <a:extLst>
              <a:ext uri="{FF2B5EF4-FFF2-40B4-BE49-F238E27FC236}">
                <a16:creationId xmlns:a16="http://schemas.microsoft.com/office/drawing/2014/main" id="{E1C9A370-5609-054D-8A6B-3501F0D230B1}"/>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4059995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3A65C29-3D7E-AE4B-9020-FC9746985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4995" y="199842"/>
            <a:ext cx="580541" cy="634080"/>
          </a:xfrm>
          <a:prstGeom prst="rect">
            <a:avLst/>
          </a:prstGeom>
        </p:spPr>
      </p:pic>
      <p:pic>
        <p:nvPicPr>
          <p:cNvPr id="6" name="Immagine 5">
            <a:extLst>
              <a:ext uri="{FF2B5EF4-FFF2-40B4-BE49-F238E27FC236}">
                <a16:creationId xmlns:a16="http://schemas.microsoft.com/office/drawing/2014/main" id="{C0F4D8F7-4CEC-E043-9646-74B922148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1495" y="199842"/>
            <a:ext cx="728750" cy="669788"/>
          </a:xfrm>
          <a:prstGeom prst="rect">
            <a:avLst/>
          </a:prstGeom>
        </p:spPr>
      </p:pic>
      <p:pic>
        <p:nvPicPr>
          <p:cNvPr id="7" name="Immagine 6">
            <a:extLst>
              <a:ext uri="{FF2B5EF4-FFF2-40B4-BE49-F238E27FC236}">
                <a16:creationId xmlns:a16="http://schemas.microsoft.com/office/drawing/2014/main" id="{032D7AFF-5FEB-A245-9F09-B53A2457E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5" y="0"/>
            <a:ext cx="3405825" cy="981553"/>
          </a:xfrm>
          <a:prstGeom prst="rect">
            <a:avLst/>
          </a:prstGeom>
        </p:spPr>
      </p:pic>
      <p:grpSp>
        <p:nvGrpSpPr>
          <p:cNvPr id="13" name="Gruppo 12">
            <a:extLst>
              <a:ext uri="{FF2B5EF4-FFF2-40B4-BE49-F238E27FC236}">
                <a16:creationId xmlns:a16="http://schemas.microsoft.com/office/drawing/2014/main" id="{16313D1C-DF77-AA45-BEE8-8764A45EB78D}"/>
              </a:ext>
            </a:extLst>
          </p:cNvPr>
          <p:cNvGrpSpPr>
            <a:grpSpLocks/>
          </p:cNvGrpSpPr>
          <p:nvPr/>
        </p:nvGrpSpPr>
        <p:grpSpPr>
          <a:xfrm rot="18876177">
            <a:off x="346739" y="143893"/>
            <a:ext cx="3971788" cy="3066598"/>
            <a:chOff x="7421926" y="-1162949"/>
            <a:chExt cx="4844006" cy="3749126"/>
          </a:xfrm>
        </p:grpSpPr>
        <p:grpSp>
          <p:nvGrpSpPr>
            <p:cNvPr id="14" name="Gruppo 13">
              <a:extLst>
                <a:ext uri="{FF2B5EF4-FFF2-40B4-BE49-F238E27FC236}">
                  <a16:creationId xmlns:a16="http://schemas.microsoft.com/office/drawing/2014/main" id="{92C2A560-6EA1-4840-B5CD-EBB3D4787C60}"/>
                </a:ext>
              </a:extLst>
            </p:cNvPr>
            <p:cNvGrpSpPr/>
            <p:nvPr/>
          </p:nvGrpSpPr>
          <p:grpSpPr>
            <a:xfrm flipH="1">
              <a:off x="7421926" y="-1162949"/>
              <a:ext cx="4844006" cy="3708790"/>
              <a:chOff x="-595086" y="-2097705"/>
              <a:chExt cx="7821584" cy="5988559"/>
            </a:xfrm>
          </p:grpSpPr>
          <p:sp>
            <p:nvSpPr>
              <p:cNvPr id="18" name="Rettangolo 17">
                <a:extLst>
                  <a:ext uri="{FF2B5EF4-FFF2-40B4-BE49-F238E27FC236}">
                    <a16:creationId xmlns:a16="http://schemas.microsoft.com/office/drawing/2014/main" id="{95CC5086-CEB7-0A49-95CB-D18CC1BCC718}"/>
                  </a:ext>
                </a:extLst>
              </p:cNvPr>
              <p:cNvSpPr/>
              <p:nvPr/>
            </p:nvSpPr>
            <p:spPr>
              <a:xfrm rot="2700000">
                <a:off x="-595086" y="-287562"/>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F5115DC7-6A52-0A4E-A998-E1C4F75B252F}"/>
                  </a:ext>
                </a:extLst>
              </p:cNvPr>
              <p:cNvSpPr/>
              <p:nvPr/>
            </p:nvSpPr>
            <p:spPr>
              <a:xfrm rot="2700000">
                <a:off x="1207516" y="1522582"/>
                <a:ext cx="2368272" cy="2368272"/>
              </a:xfrm>
              <a:prstGeom prst="rect">
                <a:avLst/>
              </a:prstGeom>
              <a:solidFill>
                <a:srgbClr val="30A4B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CE14EC54-B0F2-544E-80D3-83D02BBAA582}"/>
                  </a:ext>
                </a:extLst>
              </p:cNvPr>
              <p:cNvSpPr/>
              <p:nvPr/>
            </p:nvSpPr>
            <p:spPr>
              <a:xfrm rot="2700000">
                <a:off x="3017901" y="-287561"/>
                <a:ext cx="2368272" cy="2368272"/>
              </a:xfrm>
              <a:prstGeom prst="rect">
                <a:avLst/>
              </a:prstGeom>
              <a:solidFill>
                <a:srgbClr val="00A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1B3B613-B06E-0247-9069-3821E0375C65}"/>
                  </a:ext>
                </a:extLst>
              </p:cNvPr>
              <p:cNvSpPr/>
              <p:nvPr/>
            </p:nvSpPr>
            <p:spPr>
              <a:xfrm rot="2700000">
                <a:off x="4858226" y="-2097705"/>
                <a:ext cx="2368272" cy="2368272"/>
              </a:xfrm>
              <a:prstGeom prst="rect">
                <a:avLst/>
              </a:prstGeom>
              <a:solidFill>
                <a:srgbClr val="00AFC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a:extLst>
                <a:ext uri="{FF2B5EF4-FFF2-40B4-BE49-F238E27FC236}">
                  <a16:creationId xmlns:a16="http://schemas.microsoft.com/office/drawing/2014/main" id="{E7D14D8C-9163-AD4C-9539-8E1AF1302B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920" t="11748" r="69604" b="51383"/>
            <a:stretch/>
          </p:blipFill>
          <p:spPr>
            <a:xfrm>
              <a:off x="8746371" y="-120177"/>
              <a:ext cx="1015888" cy="1455385"/>
            </a:xfrm>
            <a:prstGeom prst="rect">
              <a:avLst/>
            </a:prstGeom>
          </p:spPr>
        </p:pic>
        <p:pic>
          <p:nvPicPr>
            <p:cNvPr id="16" name="Immagine 15">
              <a:extLst>
                <a:ext uri="{FF2B5EF4-FFF2-40B4-BE49-F238E27FC236}">
                  <a16:creationId xmlns:a16="http://schemas.microsoft.com/office/drawing/2014/main" id="{F0BD8EA9-AC6A-7643-B17C-A61788A6F6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877" t="13026" r="48865" b="50105"/>
            <a:stretch/>
          </p:blipFill>
          <p:spPr>
            <a:xfrm>
              <a:off x="9837910" y="1020707"/>
              <a:ext cx="1151776" cy="1565470"/>
            </a:xfrm>
            <a:prstGeom prst="rect">
              <a:avLst/>
            </a:prstGeom>
          </p:spPr>
        </p:pic>
        <p:pic>
          <p:nvPicPr>
            <p:cNvPr id="17" name="Immagine 16">
              <a:extLst>
                <a:ext uri="{FF2B5EF4-FFF2-40B4-BE49-F238E27FC236}">
                  <a16:creationId xmlns:a16="http://schemas.microsoft.com/office/drawing/2014/main" id="{22273A9B-2CAC-BD4A-8C54-3470A92D40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79" t="17589" r="17963" b="45542"/>
            <a:stretch/>
          </p:blipFill>
          <p:spPr>
            <a:xfrm>
              <a:off x="10876113" y="-195909"/>
              <a:ext cx="1305720" cy="1774707"/>
            </a:xfrm>
            <a:prstGeom prst="rect">
              <a:avLst/>
            </a:prstGeom>
          </p:spPr>
        </p:pic>
      </p:grpSp>
      <p:sp>
        <p:nvSpPr>
          <p:cNvPr id="22" name="Rettangolo 21">
            <a:extLst>
              <a:ext uri="{FF2B5EF4-FFF2-40B4-BE49-F238E27FC236}">
                <a16:creationId xmlns:a16="http://schemas.microsoft.com/office/drawing/2014/main" id="{4D6CF8F0-8570-E849-A103-09DED649DC9D}"/>
              </a:ext>
            </a:extLst>
          </p:cNvPr>
          <p:cNvSpPr/>
          <p:nvPr/>
        </p:nvSpPr>
        <p:spPr>
          <a:xfrm flipV="1">
            <a:off x="21323" y="75794"/>
            <a:ext cx="2588969" cy="120799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AB08E96D-0C2B-1640-B995-48FE4B52EE5F}"/>
              </a:ext>
            </a:extLst>
          </p:cNvPr>
          <p:cNvSpPr txBox="1"/>
          <p:nvPr/>
        </p:nvSpPr>
        <p:spPr>
          <a:xfrm>
            <a:off x="-52879" y="267991"/>
            <a:ext cx="2753180" cy="646331"/>
          </a:xfrm>
          <a:prstGeom prst="rect">
            <a:avLst/>
          </a:prstGeom>
          <a:noFill/>
        </p:spPr>
        <p:txBody>
          <a:bodyPr wrap="square" rtlCol="0">
            <a:spAutoFit/>
          </a:bodyPr>
          <a:lstStyle/>
          <a:p>
            <a:pPr algn="ctr"/>
            <a:r>
              <a:rPr lang="it-IT" b="1" dirty="0">
                <a:solidFill>
                  <a:schemeClr val="bg1"/>
                </a:solidFill>
                <a:latin typeface="Avenir LT 65 Medium" panose="02000603020000020003" pitchFamily="2" charset="0"/>
              </a:rPr>
              <a:t>Tipologie di criteri di selezione </a:t>
            </a:r>
          </a:p>
        </p:txBody>
      </p:sp>
      <p:sp>
        <p:nvSpPr>
          <p:cNvPr id="32" name="Rettangolo 31">
            <a:extLst>
              <a:ext uri="{FF2B5EF4-FFF2-40B4-BE49-F238E27FC236}">
                <a16:creationId xmlns:a16="http://schemas.microsoft.com/office/drawing/2014/main" id="{B1152019-EF43-A149-A8A3-153EC3F91E9C}"/>
              </a:ext>
            </a:extLst>
          </p:cNvPr>
          <p:cNvSpPr/>
          <p:nvPr/>
        </p:nvSpPr>
        <p:spPr>
          <a:xfrm>
            <a:off x="5720793" y="5973322"/>
            <a:ext cx="6471207" cy="97974"/>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90ACFEAF-1B9B-CC4B-AFE2-C49072E4C626}"/>
              </a:ext>
            </a:extLst>
          </p:cNvPr>
          <p:cNvSpPr txBox="1"/>
          <p:nvPr/>
        </p:nvSpPr>
        <p:spPr>
          <a:xfrm>
            <a:off x="5867555" y="6135180"/>
            <a:ext cx="6177681" cy="276999"/>
          </a:xfrm>
          <a:prstGeom prst="rect">
            <a:avLst/>
          </a:prstGeom>
          <a:noFill/>
        </p:spPr>
        <p:txBody>
          <a:bodyPr wrap="square" rtlCol="0">
            <a:spAutoFit/>
          </a:bodyPr>
          <a:lstStyle/>
          <a:p>
            <a:pPr algn="ctr"/>
            <a:r>
              <a:rPr lang="it-IT" sz="1200" b="1" dirty="0">
                <a:solidFill>
                  <a:schemeClr val="accent5">
                    <a:lumMod val="50000"/>
                  </a:schemeClr>
                </a:solidFill>
                <a:latin typeface="Avenir LT 65 Medium" panose="02000603020000020003" pitchFamily="2" charset="0"/>
              </a:rPr>
              <a:t>Comitato di Sorveglianza PN-FEAMPA 21-27</a:t>
            </a:r>
          </a:p>
        </p:txBody>
      </p:sp>
      <p:sp>
        <p:nvSpPr>
          <p:cNvPr id="37" name="Rettangolo 36">
            <a:extLst>
              <a:ext uri="{FF2B5EF4-FFF2-40B4-BE49-F238E27FC236}">
                <a16:creationId xmlns:a16="http://schemas.microsoft.com/office/drawing/2014/main" id="{A3279B51-C831-3845-ABC9-325A21E9D86E}"/>
              </a:ext>
            </a:extLst>
          </p:cNvPr>
          <p:cNvSpPr/>
          <p:nvPr/>
        </p:nvSpPr>
        <p:spPr>
          <a:xfrm>
            <a:off x="5720793" y="6431694"/>
            <a:ext cx="6471207" cy="426306"/>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CasellaDiTesto 37">
            <a:extLst>
              <a:ext uri="{FF2B5EF4-FFF2-40B4-BE49-F238E27FC236}">
                <a16:creationId xmlns:a16="http://schemas.microsoft.com/office/drawing/2014/main" id="{168DA3FC-9727-FA46-BC5C-6619EC2E06D9}"/>
              </a:ext>
            </a:extLst>
          </p:cNvPr>
          <p:cNvSpPr txBox="1"/>
          <p:nvPr/>
        </p:nvSpPr>
        <p:spPr>
          <a:xfrm>
            <a:off x="6558336" y="6476063"/>
            <a:ext cx="4796117" cy="307777"/>
          </a:xfrm>
          <a:prstGeom prst="rect">
            <a:avLst/>
          </a:prstGeom>
          <a:noFill/>
        </p:spPr>
        <p:txBody>
          <a:bodyPr wrap="square" rtlCol="0">
            <a:spAutoFit/>
          </a:bodyPr>
          <a:lstStyle/>
          <a:p>
            <a:pPr algn="ctr"/>
            <a:r>
              <a:rPr lang="it-IT" sz="1400" b="1" i="1" dirty="0">
                <a:solidFill>
                  <a:schemeClr val="bg1"/>
                </a:solidFill>
              </a:rPr>
              <a:t>22 MARZO 2023 – MASAF - ROMA</a:t>
            </a:r>
          </a:p>
        </p:txBody>
      </p:sp>
      <p:sp>
        <p:nvSpPr>
          <p:cNvPr id="25" name="Rettangolo 24">
            <a:extLst>
              <a:ext uri="{FF2B5EF4-FFF2-40B4-BE49-F238E27FC236}">
                <a16:creationId xmlns:a16="http://schemas.microsoft.com/office/drawing/2014/main" id="{B5C8C977-454C-0D4D-98BE-FAC47EF90786}"/>
              </a:ext>
            </a:extLst>
          </p:cNvPr>
          <p:cNvSpPr/>
          <p:nvPr/>
        </p:nvSpPr>
        <p:spPr>
          <a:xfrm>
            <a:off x="6974993" y="1140792"/>
            <a:ext cx="4861109" cy="1641640"/>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74DEC289-96BC-9C49-8B37-C1CFCFAD3C73}"/>
              </a:ext>
            </a:extLst>
          </p:cNvPr>
          <p:cNvSpPr txBox="1"/>
          <p:nvPr/>
        </p:nvSpPr>
        <p:spPr>
          <a:xfrm>
            <a:off x="7340706" y="1451720"/>
            <a:ext cx="6192982" cy="923330"/>
          </a:xfrm>
          <a:prstGeom prst="rect">
            <a:avLst/>
          </a:prstGeom>
          <a:noFill/>
        </p:spPr>
        <p:txBody>
          <a:bodyPr wrap="square" rtlCol="0">
            <a:spAutoFit/>
          </a:bodyPr>
          <a:lstStyle/>
          <a:p>
            <a:r>
              <a:rPr lang="it-IT" b="1" dirty="0">
                <a:solidFill>
                  <a:schemeClr val="bg1"/>
                </a:solidFill>
              </a:rPr>
              <a:t>T-Criteri Trasversali</a:t>
            </a:r>
          </a:p>
          <a:p>
            <a:r>
              <a:rPr lang="it-IT" b="1" dirty="0">
                <a:solidFill>
                  <a:schemeClr val="bg1"/>
                </a:solidFill>
              </a:rPr>
              <a:t>SR-Specifici del richiedente</a:t>
            </a:r>
          </a:p>
          <a:p>
            <a:r>
              <a:rPr lang="it-IT" b="1" dirty="0" err="1">
                <a:solidFill>
                  <a:schemeClr val="bg1"/>
                </a:solidFill>
              </a:rPr>
              <a:t>Q</a:t>
            </a:r>
            <a:r>
              <a:rPr lang="it-IT" b="1" dirty="0">
                <a:solidFill>
                  <a:schemeClr val="bg1"/>
                </a:solidFill>
              </a:rPr>
              <a:t>-Qualitativi delle proposta progettuale</a:t>
            </a:r>
          </a:p>
        </p:txBody>
      </p:sp>
      <p:sp>
        <p:nvSpPr>
          <p:cNvPr id="26" name="Rettangolo 25">
            <a:extLst>
              <a:ext uri="{FF2B5EF4-FFF2-40B4-BE49-F238E27FC236}">
                <a16:creationId xmlns:a16="http://schemas.microsoft.com/office/drawing/2014/main" id="{3123697E-78CA-954D-A1E7-D1D590ED4658}"/>
              </a:ext>
            </a:extLst>
          </p:cNvPr>
          <p:cNvSpPr/>
          <p:nvPr/>
        </p:nvSpPr>
        <p:spPr>
          <a:xfrm>
            <a:off x="4720856" y="1150787"/>
            <a:ext cx="2078826" cy="1641640"/>
          </a:xfrm>
          <a:prstGeom prst="rect">
            <a:avLst/>
          </a:prstGeom>
          <a:solidFill>
            <a:srgbClr val="009CDB"/>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74BEAA64-C538-E741-8D23-2CEF6ADD19EB}"/>
              </a:ext>
            </a:extLst>
          </p:cNvPr>
          <p:cNvSpPr txBox="1"/>
          <p:nvPr/>
        </p:nvSpPr>
        <p:spPr>
          <a:xfrm>
            <a:off x="4942371" y="1706897"/>
            <a:ext cx="1615965" cy="369332"/>
          </a:xfrm>
          <a:prstGeom prst="rect">
            <a:avLst/>
          </a:prstGeom>
          <a:noFill/>
        </p:spPr>
        <p:txBody>
          <a:bodyPr wrap="square" rtlCol="0">
            <a:spAutoFit/>
          </a:bodyPr>
          <a:lstStyle/>
          <a:p>
            <a:pPr algn="ctr"/>
            <a:r>
              <a:rPr lang="it-IT" b="1" dirty="0">
                <a:solidFill>
                  <a:schemeClr val="bg1"/>
                </a:solidFill>
              </a:rPr>
              <a:t>INTERVENTI</a:t>
            </a:r>
          </a:p>
        </p:txBody>
      </p:sp>
      <p:sp>
        <p:nvSpPr>
          <p:cNvPr id="28" name="Rettangolo 27">
            <a:extLst>
              <a:ext uri="{FF2B5EF4-FFF2-40B4-BE49-F238E27FC236}">
                <a16:creationId xmlns:a16="http://schemas.microsoft.com/office/drawing/2014/main" id="{47DEF446-559B-E748-A29D-3B3608EEA721}"/>
              </a:ext>
            </a:extLst>
          </p:cNvPr>
          <p:cNvSpPr/>
          <p:nvPr/>
        </p:nvSpPr>
        <p:spPr>
          <a:xfrm>
            <a:off x="6974992" y="3036229"/>
            <a:ext cx="4861109" cy="1641640"/>
          </a:xfrm>
          <a:prstGeom prst="rect">
            <a:avLst/>
          </a:prstGeom>
          <a:solidFill>
            <a:srgbClr val="81C9D7"/>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28">
            <a:extLst>
              <a:ext uri="{FF2B5EF4-FFF2-40B4-BE49-F238E27FC236}">
                <a16:creationId xmlns:a16="http://schemas.microsoft.com/office/drawing/2014/main" id="{3EA3BE7A-B95F-D146-9547-793D346CB0C9}"/>
              </a:ext>
            </a:extLst>
          </p:cNvPr>
          <p:cNvSpPr txBox="1"/>
          <p:nvPr/>
        </p:nvSpPr>
        <p:spPr>
          <a:xfrm>
            <a:off x="7384869" y="3352685"/>
            <a:ext cx="3969584" cy="646331"/>
          </a:xfrm>
          <a:prstGeom prst="rect">
            <a:avLst/>
          </a:prstGeom>
          <a:noFill/>
        </p:spPr>
        <p:txBody>
          <a:bodyPr wrap="square" rtlCol="0">
            <a:spAutoFit/>
          </a:bodyPr>
          <a:lstStyle/>
          <a:p>
            <a:r>
              <a:rPr lang="it-IT" b="1" dirty="0">
                <a:solidFill>
                  <a:schemeClr val="bg1"/>
                </a:solidFill>
              </a:rPr>
              <a:t>SO-Specifici delle operazioni attivate dall’intervento</a:t>
            </a:r>
          </a:p>
        </p:txBody>
      </p:sp>
      <p:sp>
        <p:nvSpPr>
          <p:cNvPr id="30" name="Rettangolo 29">
            <a:extLst>
              <a:ext uri="{FF2B5EF4-FFF2-40B4-BE49-F238E27FC236}">
                <a16:creationId xmlns:a16="http://schemas.microsoft.com/office/drawing/2014/main" id="{54DC05B5-1C71-4C44-BBAC-2286EC7445C9}"/>
              </a:ext>
            </a:extLst>
          </p:cNvPr>
          <p:cNvSpPr/>
          <p:nvPr/>
        </p:nvSpPr>
        <p:spPr>
          <a:xfrm>
            <a:off x="4720856" y="3055034"/>
            <a:ext cx="2078826" cy="1641640"/>
          </a:xfrm>
          <a:prstGeom prst="rect">
            <a:avLst/>
          </a:prstGeom>
          <a:solidFill>
            <a:srgbClr val="009CDB"/>
          </a:solidFill>
          <a:ln>
            <a:solidFill>
              <a:srgbClr val="81C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F89339DA-7457-FF4A-8230-AB3C45B8AD2C}"/>
              </a:ext>
            </a:extLst>
          </p:cNvPr>
          <p:cNvSpPr txBox="1"/>
          <p:nvPr/>
        </p:nvSpPr>
        <p:spPr>
          <a:xfrm>
            <a:off x="4980213" y="3524138"/>
            <a:ext cx="1615965" cy="646331"/>
          </a:xfrm>
          <a:prstGeom prst="rect">
            <a:avLst/>
          </a:prstGeom>
          <a:noFill/>
        </p:spPr>
        <p:txBody>
          <a:bodyPr wrap="square" rtlCol="0">
            <a:spAutoFit/>
          </a:bodyPr>
          <a:lstStyle/>
          <a:p>
            <a:pPr algn="ctr"/>
            <a:r>
              <a:rPr lang="it-IT" b="1" dirty="0">
                <a:solidFill>
                  <a:schemeClr val="bg1"/>
                </a:solidFill>
              </a:rPr>
              <a:t>OPERAZIONI ATTIVATE</a:t>
            </a:r>
          </a:p>
        </p:txBody>
      </p:sp>
      <p:sp>
        <p:nvSpPr>
          <p:cNvPr id="33" name="CasellaDiTesto 32">
            <a:extLst>
              <a:ext uri="{FF2B5EF4-FFF2-40B4-BE49-F238E27FC236}">
                <a16:creationId xmlns:a16="http://schemas.microsoft.com/office/drawing/2014/main" id="{00C0B31F-4E6D-1E49-BB7D-3D1A20B95C66}"/>
              </a:ext>
            </a:extLst>
          </p:cNvPr>
          <p:cNvSpPr txBox="1"/>
          <p:nvPr/>
        </p:nvSpPr>
        <p:spPr>
          <a:xfrm>
            <a:off x="10243994" y="240523"/>
            <a:ext cx="1785312" cy="553998"/>
          </a:xfrm>
          <a:prstGeom prst="rect">
            <a:avLst/>
          </a:prstGeom>
          <a:noFill/>
        </p:spPr>
        <p:txBody>
          <a:bodyPr wrap="square" rtlCol="0">
            <a:spAutoFit/>
          </a:bodyPr>
          <a:lstStyle/>
          <a:p>
            <a:pPr algn="ctr">
              <a:tabLst>
                <a:tab pos="-180340" algn="l"/>
                <a:tab pos="1485900" algn="l"/>
                <a:tab pos="3069590" algn="ctr"/>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PN </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FEAMPA</a:t>
            </a:r>
            <a:r>
              <a:rPr lang="it-IT" sz="1000" b="1" dirty="0">
                <a:latin typeface="Calibri" panose="020F050202020403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ITALIA</a:t>
            </a:r>
            <a:r>
              <a:rPr lang="it-IT" sz="10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 </a:t>
            </a: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a:t>
            </a:r>
          </a:p>
          <a:p>
            <a:pPr algn="ctr">
              <a:tabLst>
                <a:tab pos="-180340" algn="l"/>
                <a:tab pos="6301105" algn="l"/>
              </a:tabLst>
            </a:pPr>
            <a:r>
              <a:rPr lang="it-IT" sz="1000" b="1" dirty="0">
                <a:solidFill>
                  <a:srgbClr val="948A54"/>
                </a:solidFill>
                <a:effectLst/>
                <a:latin typeface="Century Gothic" panose="020B0502020202020204" pitchFamily="34" charset="0"/>
                <a:ea typeface="Calibri" panose="020F0502020204030204" pitchFamily="34" charset="0"/>
                <a:cs typeface="Times New Roman" panose="02020603050405020304" pitchFamily="18" charset="0"/>
              </a:rPr>
              <a:t> 2021 | 2027</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000" b="1" dirty="0"/>
          </a:p>
        </p:txBody>
      </p:sp>
    </p:spTree>
    <p:extLst>
      <p:ext uri="{BB962C8B-B14F-4D97-AF65-F5344CB8AC3E}">
        <p14:creationId xmlns:p14="http://schemas.microsoft.com/office/powerpoint/2010/main" val="342878821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2211</TotalTime>
  <Words>3019</Words>
  <Application>Microsoft Office PowerPoint</Application>
  <PresentationFormat>Widescreen</PresentationFormat>
  <Paragraphs>406</Paragraphs>
  <Slides>23</Slides>
  <Notes>0</Notes>
  <HiddenSlides>0</HiddenSlides>
  <MMClips>0</MMClips>
  <ScaleCrop>false</ScaleCrop>
  <HeadingPairs>
    <vt:vector size="8" baseType="variant">
      <vt:variant>
        <vt:lpstr>Caratteri utilizzati</vt:lpstr>
      </vt:variant>
      <vt:variant>
        <vt:i4>9</vt:i4>
      </vt:variant>
      <vt:variant>
        <vt:lpstr>Tema</vt:lpstr>
      </vt:variant>
      <vt:variant>
        <vt:i4>1</vt:i4>
      </vt:variant>
      <vt:variant>
        <vt:lpstr>Server OLE incorporati</vt:lpstr>
      </vt:variant>
      <vt:variant>
        <vt:i4>1</vt:i4>
      </vt:variant>
      <vt:variant>
        <vt:lpstr>Titoli diapositive</vt:lpstr>
      </vt:variant>
      <vt:variant>
        <vt:i4>23</vt:i4>
      </vt:variant>
    </vt:vector>
  </HeadingPairs>
  <TitlesOfParts>
    <vt:vector size="34" baseType="lpstr">
      <vt:lpstr>39 Smooth</vt:lpstr>
      <vt:lpstr>Arial</vt:lpstr>
      <vt:lpstr>Avenir LT 65 Medium</vt:lpstr>
      <vt:lpstr>Calibri</vt:lpstr>
      <vt:lpstr>Calibri Light</vt:lpstr>
      <vt:lpstr>Century Gothic</vt:lpstr>
      <vt:lpstr>Symbol</vt:lpstr>
      <vt:lpstr>Times New Roman</vt:lpstr>
      <vt:lpstr>Trebuchet MS</vt:lpstr>
      <vt:lpstr>Tema di Office</vt:lpstr>
      <vt:lpstr>Foglio di lavoro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alberico simioli</dc:creator>
  <cp:lastModifiedBy>Viviana Russo</cp:lastModifiedBy>
  <cp:revision>104</cp:revision>
  <dcterms:created xsi:type="dcterms:W3CDTF">2023-02-28T10:15:48Z</dcterms:created>
  <dcterms:modified xsi:type="dcterms:W3CDTF">2023-07-20T08:40:21Z</dcterms:modified>
</cp:coreProperties>
</file>